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xml" ContentType="application/inkml+xml"/>
  <Override PartName="/ppt/notesSlides/notesSlide2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6"/>
  </p:notesMasterIdLst>
  <p:sldIdLst>
    <p:sldId id="256" r:id="rId2"/>
    <p:sldId id="287" r:id="rId3"/>
    <p:sldId id="289" r:id="rId4"/>
    <p:sldId id="290" r:id="rId5"/>
    <p:sldId id="291" r:id="rId6"/>
    <p:sldId id="293" r:id="rId7"/>
    <p:sldId id="292" r:id="rId8"/>
    <p:sldId id="318" r:id="rId9"/>
    <p:sldId id="299" r:id="rId10"/>
    <p:sldId id="320" r:id="rId11"/>
    <p:sldId id="294" r:id="rId12"/>
    <p:sldId id="295" r:id="rId13"/>
    <p:sldId id="319" r:id="rId14"/>
    <p:sldId id="301" r:id="rId15"/>
    <p:sldId id="296" r:id="rId16"/>
    <p:sldId id="297" r:id="rId17"/>
    <p:sldId id="298" r:id="rId18"/>
    <p:sldId id="302" r:id="rId19"/>
    <p:sldId id="303" r:id="rId20"/>
    <p:sldId id="321" r:id="rId21"/>
    <p:sldId id="257" r:id="rId22"/>
    <p:sldId id="258" r:id="rId23"/>
    <p:sldId id="304" r:id="rId24"/>
    <p:sldId id="305" r:id="rId25"/>
    <p:sldId id="306" r:id="rId26"/>
    <p:sldId id="307" r:id="rId27"/>
    <p:sldId id="308" r:id="rId28"/>
    <p:sldId id="309" r:id="rId29"/>
    <p:sldId id="310" r:id="rId30"/>
    <p:sldId id="311" r:id="rId31"/>
    <p:sldId id="315" r:id="rId32"/>
    <p:sldId id="316" r:id="rId33"/>
    <p:sldId id="317" r:id="rId34"/>
    <p:sldId id="312" r:id="rId35"/>
    <p:sldId id="313" r:id="rId36"/>
    <p:sldId id="314" r:id="rId37"/>
    <p:sldId id="285" r:id="rId38"/>
    <p:sldId id="286" r:id="rId39"/>
    <p:sldId id="268" r:id="rId40"/>
    <p:sldId id="269" r:id="rId41"/>
    <p:sldId id="272" r:id="rId42"/>
    <p:sldId id="273" r:id="rId43"/>
    <p:sldId id="274" r:id="rId44"/>
    <p:sldId id="27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31" autoAdjust="0"/>
  </p:normalViewPr>
  <p:slideViewPr>
    <p:cSldViewPr snapToGrid="0">
      <p:cViewPr>
        <p:scale>
          <a:sx n="67" d="100"/>
          <a:sy n="67" d="100"/>
        </p:scale>
        <p:origin x="-147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4:55:02.411"/>
    </inkml:context>
    <inkml:brush xml:id="br0">
      <inkml:brushProperty name="width" value="0.05292" units="cm"/>
      <inkml:brushProperty name="height" value="0.05292" units="cm"/>
      <inkml:brushProperty name="color" value="#FF0000"/>
    </inkml:brush>
  </inkml:definitions>
  <inkml:trace contextRef="#ctx0" brushRef="#br0">4862 14287,'0'-24,"0"24,74 0,75 24,-25 1,100-25,-51-49,199 24,-223 0,-25 25,-74-25,-25 25,-25 0,0 0,-25 0,-25 25,1 25,-26-26,-148 26,24 0,1 24,74-74,-124 50,99-1,124-49,0 0,25 0,0 0,0 0,0-24,0-1,0 25,0-25,0 0,0 0,25 25,-25 0,75 0,-26 0,1 0,0 25,-26 0,1 0,25-25,-25 0,-25 0,0 0,0 0,-25 0,0-25,0 25,0 0,-24 0,-1 0,1 0,49 0,0 25,0-25,0 0,24 49,76 26,-51-50,1 49,49-49,-74 24,24 1,26 0,-75-50,25 0,-1 0,26 24,-25-24,-25 0,25 0,-1 25,1-25,0 25,25 25,-50-50,49 74,-49-49,0-25,0 0,0 25,-25-1,-49-24,-25 0,24 0,-24 0,50 75,-26-26,26 1,24-50,-25 25,50 0,-25-25,25 25,0-1,50-24,0 75,24-50,25 49,25 25,-49-74,-1 0,25 24,-24-49,-1 0,-24 0,24-49,1 49,-51 0,26 0,-50 0,0-25,0 25,0 0</inkml:trace>
  <inkml:trace contextRef="#ctx0" brushRef="#br0" timeOffset="4922.2815">1910 14784,'0'0,"0"24,0 26,25 49,0 50,0-124,0 49,-25-24,24-50,-24 25,25-25,0 0,-25 0,50 0,-50 0,49-75,-49 50,25-49,0 49,-25 0,0-49,0 0,0-1,0 26,0 49,0-25,0 25,0 0,0 99,49 50,1 99,0-50,-1 75,1-25,24 25,1-25,-51-149,-24-24,0-50,0-1,-24 51,24-75,-25 0,0 0,-25 0,1-25,-50-74,99 74,-75-25,75 26,-25-1,25 25,0-25,0 25</inkml:trace>
  <inkml:trace contextRef="#ctx0" brushRef="#br0" timeOffset="5532.3164">3275 15106,'0'0,"0"0,0 0,0 0,99 0,0 0,25-50,-25 26,50 24,-25 0,-74 0,-25 0,-25 0,0 24,-25 1,-50 50</inkml:trace>
  <inkml:trace contextRef="#ctx0" brushRef="#br0" timeOffset="6003.3433">3473 15726,'0'0,"25"0,124 0,-50 0,25-74,50 74,-100 0,-74-25,25 25,-25 0</inkml:trace>
  <inkml:trace contextRef="#ctx0" brushRef="#br0" timeOffset="7311.4181">6549 14486,'25'0,"-25"25,0 49,49 125,-49-75,0-25,25 99,-25-99,-25 50,25-74,-25 49,-24-50,49-99,0-99,0 0,0 50,25-50,-25-75,0 125,24-75,-24 50,25 25,-25-1,0 50,0 1,25-1,-25 0,25 25,-25-25,25 25,-25-25,24 25,1 0,0 0,0 50,74 148,-74-74,24 50,1-75,-25 25,24-25,1 1,-25-26,-25-49,0 0</inkml:trace>
  <inkml:trace contextRef="#ctx0" brushRef="#br0" timeOffset="8097.4631">6747 15255,'0'0,"0"0,0 0,0-25,25 25,0 0,0-25,-25 25,24-25,1 25,0-24,-25 24,25 0,0 0,-25-25</inkml:trace>
  <inkml:trace contextRef="#ctx0" brushRef="#br0" timeOffset="8659.4952">7343 15056,'24'0,"-24"0,0-24,0 24,0-25,0 25,0 0,-24 0</inkml:trace>
  <inkml:trace contextRef="#ctx0" brushRef="#br0" timeOffset="9929.5679">7963 14238,'0'0,"0"149,0 49,0-49,24 25,1 24,-25-24,0 223,-25-199,1-99,-1-49,25-1,0-24,0-25,0 0,0 0,25-149,-1 1,26-76,-25-123,-25 149,25 24,-1 25,1 0,0 100,-25 24,0-49,-25 24,25 50,25 174,25-50,49 0,25 49,-50-24,1-99,-75 24,25-49,-1 24,-24-24,0 25,25-50,-25 50,0 24,0-49,25-25</inkml:trace>
  <inkml:trace contextRef="#ctx0" brushRef="#br0" timeOffset="10481.5995">8260 15255,'0'0,"0"0,50-25,74-49,-50 24,1 0,-50 26,-1 24,-24-25,0 25,-24 0,-51 0,-24 0,-50-25,-25-25,-98-98,-100-76,99-98</inkml:trace>
  <inkml:trace contextRef="#ctx0" brushRef="#br0" timeOffset="11171.6389">7045 13122,'49'0,"-24"0,0-25,-25 25,0 0,0 0,0 25,-50-25,26 49,-26-24,50-25,-25 25,0-25,1 25,-1-25,0 0,-25 25,50-1,-74-24,49 0,0 50</inkml:trace>
  <inkml:trace contextRef="#ctx0" brushRef="#br0" timeOffset="11992.6859">6921 13246,'0'25,"0"74,0-50,0 51,0-26,49 50,-49 25,0-100,0-24,0 25,0-25,0-25,0 0</inkml:trace>
  <inkml:trace contextRef="#ctx0" brushRef="#br0" timeOffset="12690.7258">8781 14982,'25'0,"49"0,50 0,-24 0,73 50,-73-50,73 0,1 0,-125 0,26 0,-26 0,-49 0,0 0,-24 0</inkml:trace>
  <inkml:trace contextRef="#ctx0" brushRef="#br0" timeOffset="13231.7568">9252 14560,'0'0,"0"25,0 74,0 125,0-76,50 76,-50-125,0-25,0 1,0-1,25-24</inkml:trace>
  <inkml:trace contextRef="#ctx0" brushRef="#br0" timeOffset="14289.8173">10766 14511,'0'0,"-25"0,-50-25,1 25,0 0,24 25,-24 24,-51 125,51-75,-25 124,24-24,51-125,24 50,24 50,1-25,25-75,24 50,25-25,50 50,0-124,99-25,-149 0,-24 0,98-99,-49 99,-24-50,49-223,-50 100,-99 24,49-50,-49 1,25-149,-25 223,0 0,-25 74,1 25,-26 1,-74-51,-25 75,-25 0,75 0,25 0,24 0,25 0,1 0,-1 0,25-25,0-24</inkml:trace>
  <inkml:trace contextRef="#ctx0" brushRef="#br0" timeOffset="28719.6426">1861 15726,'0'0,"-25"0,25 0,-25 0,0 0,0 0,25 0,-49 0,49 0,-50-25,25 1,-24-26,-26 25,-24-49,50 49,-26-49,-24-51,49 26,-24-25,24 75,1-75,24 49,0-24,25 74,0-49,0-50,0 25,0-50,99 0,1 25,-1-75,50 100,49 0,-24-50,24 25,-123 50,123-26,50 51,-50-1,-74 25,-24 25,24 0,49 0,-73 0,24 0,-75 0,75 0,25 0,-50 0,25 75,-49-75,-50 49,74 1,-74-50,-25 25,24-25,1 0,-25 0,-25-75,25 1,0 24,-24 50,-1 0,25-24,0 24,0 0,-25 0,0 0,25-25,0 25,0 0,0 0,25 25,0-1,0 26,24 0,-49 99,25-149,0 0,-25 24,0 1,0-25,0 0,0 25,-25-25,25 50,-25-50,0 0,25 24,-24-24,24 0,-50 0,50 0,0 0,0 0,50-74,-50 49,0 0,24 1,1-51,-25 25,25 1,-25 24,0 25,0-25,0 25,-25 0,25-49,0 49,-25 0,25 0,0 0,0 49,0-24,75 124,-75-75,25 1,24-50,-49 24,0-24,25-25,-25 0,25 0,0 0,-25 0,24 25,-24-25,0 0,0 0,0 0,0 0,0 0,-24-25,-1-25,25 1,-75-1,51-24,-1-75,-50 99,1 25,49-24,-24 24,-1-25,25 50,25 0,25 0,49 100,-49-100,50 74,-51 0,51 51,-26-101,-49 26,50 24,-50-49,25-25,-25 0,0 0,-25 0,25 0,-25 0,0 0,1 0,-1 0,0 0,-25 0,50 0,-24 0,-1 0,0 50,25-50,0 0,25 0,24 0,-24-25,0 0,0-24,-25-1,0-24,0 74,0-25,0 25,0-50,0 50,0-25,0 25,-25 0,0-25,0 25,25-24,-24-1,-1 25,0 0,0-50,25 50,25 0,25 50,-50-25,74 99,-24-75,-50-24,74 50,-74-26,50 1,-50-25,24-1,-24 1,0-25,0 0,-24 0,-26 0,25 0,0 0,-24 0,49 0,-25-25</inkml:trace>
  <inkml:trace contextRef="#ctx0" brushRef="#br0" timeOffset="45116.5805">6276 10691,'0'0,"0"0,0 0,0 0,0 0,50 0,49 0,0 0,75 0,74-25,49 25,75 0,100 0,-75 0,297 0,-173 50,49-26,-247 1,24 99,-148-124,-1 0,-74 0,-25 25,-49-25,-25 0,-25 0,25 0,-25 0,24 0,1-25,25 25,-25 0,-1 0,-24-25,0 25,0 0,0 0,-24 0,-26 0,-49 0</inkml:trace>
  <inkml:trace contextRef="#ctx0" brushRef="#br0" timeOffset="46917.6835">3498 13196,'-25'0,"0"0,25 0,-25 0,1 0,24 0,-25 0,25 0,-25 0,25-25,-25 25,25-25,-25 25,25 0,0 0,75 0,-1 0,75 25,-50-25,50 0,25 50,-1-50,-49 0,75-25,-75 25,124-74,-25-1,0 50,50-49,50 0,-26 24,51 0,-76 50,51 0,-75-24,0 24,-25 0,-24 0,-26 0,-24 0,50 0,-26 0,-49 0,25 0,0 0,0 49,-50-49,-74 25,74-25,-49 25,-1-25,26 0,49 49,0-24,24 0,-73 0,-26-25,1 0,0 25,24 24,25-49,1 0,-26 0,0 0,1 0,-26 0,1 0,0-25,24 25,-24 0,24-24,-49 24,0-25,24 25,-49 0,0 0,0-25</inkml:trace>
  <inkml:trace contextRef="#ctx0" brushRef="#br0" timeOffset="49687.8419">9972 14536,'0'24,"0"-48,49-51,75-99,-124 1,75 24,-26-49,-24 123,25 1,-25-75,-25 149,0-25,0 0,0 1,0 24,0-25,25 0,-25-25,0 50,0 0,0 0,0 25</inkml:trace>
  <inkml:trace contextRef="#ctx0" brushRef="#br0" timeOffset="50927.9129">9972 14387,'0'0,"0"0,0-50,0 50,0 0,0 75,0 73,0-98,0 0,0-26,0 1,0 0,0-25,0-25,0 25,25-25,-1-24,26 24,-25-25,0 50,-1-49,1 49,-25-25,25 25,-25 0,0 0,0 0,0 25,0-25</inkml:trace>
  <inkml:trace contextRef="#ctx0" brushRef="#br0" timeOffset="64898.7119">15503 12402,'0'0,"0"0,-25 0,1 0,-1 0,0 0,0 0,0 0,1 0,24 0,-25 0,0 0,0 0,25 0,-25 25,1-25,24 25,0-25,0 25,0 0,0-1,-25 1,25 0,-25 25,25-26,0 1,0 25,0-50,0 25,0-25,0 24,0 1,0 0,0-25,0 25,0 0,0-25,25 24,0-24,-25 50,0-50,24 0,1 0,0 0,-25 0,25 25,0-25,-25 0,24 0,1 0,0 0,-25 0,25 0,-25 0,25 0,-1 0,1 0,0 0,0-25,-25 25,0-25,25 25,-25 0,24 0,-24-25,0 25,0-24,25-1,-25 25,0-50,0 25,0 25,0-24,0-1,0 0,25 25,-25 0,0-25,0 0,0 1,0-1,0 0,0 0,0 0,0-24,0 24,0 25,0 0,0-25,-25 0,0 25,1 0,24-24,0 24,-50 0,25 0,25 0,-49 0,49 0,0 0,-25 0,25 24,0-24,0 25,0-25,0 0,0 25,0-25,25 25,-1 0</inkml:trace>
  <inkml:trace contextRef="#ctx0" brushRef="#br0" timeOffset="66307.7925">15478 12700,'0'0,"25"0,0 0,0 0,24 0,1-25,-25 25,49-49,-74 49,25-25,-25 25,25 0,0 0,0 0,-1 0,1 0,0-25,-25 25,25 0,-25 0,25 0,-1 0,1 0,0 0,-25 0,25 0,49 0,-24 0,-25 0,24 0,-24 0,25 0,-26 0,26 0,0 0,24 0,-24 25,-1-25,26 0,-26 0,-49 0,25 0,50 0,-75 0,49-25,-24 25,-25 0,74-50,-74 50,25 0,0 0,0 0,0 0,-1 0,1 0,-25 0,0-24,0 24,0 0,-25 0,1 0</inkml:trace>
  <inkml:trace contextRef="#ctx0" brushRef="#br0" timeOffset="67607.8669">16843 12502,'0'0,"0"0,0 0,49 0,1 0,-50 0,50 0,24 0,-24 24,24 51,-24-50,-1-25,-49 24,0-24,0-24,-49 24,24-25,25 25,-25 0,25-25,-50 0,26 25,-1 0,25 0,-25 0,25 25,-25 25,25-26,-25 1,25-25,0 50,-24-50,24 49,0 1,0-50,0 25,0-25,0 0,0-25,24 0,1-24,-25-1,50 0,-50 26,0 24,0 0</inkml:trace>
  <inkml:trace contextRef="#ctx0" brushRef="#br0" timeOffset="70720.0449">14858 12105,'0'0,"0"0,0 0,0-25,0 25,0-50,0 25,0 25,-24 0,24 0,-50-24,50-1,0 25,-25 0,0 0,25 0,-24 0,-1 0,0 25,0-25,25 24,0 1,-25 0,25 0,0-25,0 25,0-25,0 0,0 24,50-24,-25 25,0 0,-1-25,1 0,0 0,-25 0,0 0,0-25,25 25,-25-49,25 49,-25 0,0-25,0 25,24 0,1 0</inkml:trace>
  <inkml:trace contextRef="#ctx0" brushRef="#br0" timeOffset="71789.1061">15975 11906,'0'0,"0"0,49 25,-49 0,25-25,0 25,24 24,-49-49,50 25,-50 0,25-25,-25 25,0-25,49 0,26 0,-75 0,25 0,-1-25,1 25,-25 0,25 0,-25-25,0 0,0-24,-25-26,0 75,1-49,24-1,-25 50,25 0,-25 0,0 0,25 0,-25 25,1-25,-1 25,25-1,0-24,0 25,0 0,0 0,0 0,0-1,25-24</inkml:trace>
  <inkml:trace contextRef="#ctx0" brushRef="#br0" timeOffset="72750.161">14610 13618,'0'-75,"0"26,0 49,0-25,0 25,0-50,-24 50,24 0,0-24,-25 24,25 0,0 0,-25 0,25 0,0 0,0 24,0 1,0 25,0-1,25-24,24 0,-49 0,50-25,-25 0,24 0,-49 0,25 0,-25-25,0 25,0-25,0 0,0 1</inkml:trace>
  <inkml:trace contextRef="#ctx0" brushRef="#br0" timeOffset="73792.2206">16049 13444,'-25'0,"25"0,0 25,0-25,0 50,0 24,0-24,25-1,0 1,0-25,-1-25,1 24,0-24,-25 25,0-25,50 0,-50 0,24 0,-24-25,25 25,0-24,-25-26,0 50,0-50,0 26,0 24,0-25,-25 25,25-25,-25 25,25 0,-24 0,24 0,0 25,-25-25,25 0,0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5:00:12.482"/>
    </inkml:context>
    <inkml:brush xml:id="br0">
      <inkml:brushProperty name="width" value="0.05292" units="cm"/>
      <inkml:brushProperty name="height" value="0.05292" units="cm"/>
      <inkml:brushProperty name="color" value="#FF0000"/>
    </inkml:brush>
  </inkml:definitions>
  <inkml:trace contextRef="#ctx0" brushRef="#br0">3845 8260,'99'0,"75"0,0 0,-1 0,26 0,-51 0,-48 0,-26 0,1 25,-26-25,26 49,-26-49,1 0,-25 25,24-25,-24 0,0 0,49 0,-24 0,24 0,1 0,24-25,0 25,0 0,-49-24,24 24,1 0,-26-50,75 50,-49 0,24 0,0 0,-24 0,24 0,0 0,25 0,-50 0,26 25,-1-25,-25 0,-24 0,0 25,-26-1,100 26,-49-50,-1 25,-24-25,-1 0,26 0,-50 0,-1 0,1 0,-25 0,25 0,0 0,-25 0,25 0,-25 0,24 0,1 0,25 0,0 0,24 0,-49 0,0 0,-1-25,26 0,-25 25,0 0,-25 0,24 0,-24-25,0 1</inkml:trace>
  <inkml:trace contextRef="#ctx0" brushRef="#br0" timeOffset="1473.0842">20315 5358,'0'0,"-49"25,-1 24,1-49,-1 50,25-25,-24 24,24 26,0-26,0 1,25 74,0 0,0-25,0-24,25-26,25 1,24-1,75 51,-25-100,-25 0,0 0,-24 0,73-50,-48 50,24-74,-50-50,-49 99,-25-50,0 75,0-124,0 75,0-1,-50 0,1 1,-75-75,0 25,0 24,0 1,99 49,-25-25,1 50,49 0,-25 0,25 0,0 50,0 24,25 1</inkml:trace>
  <inkml:trace contextRef="#ctx0" brushRef="#br0" timeOffset="2042.1168">20588 6474,'0'0,"0"0,0 124,0 25,0 25,0 346,0-296,25-51,0 26,-25-100,0 248,25-173,-25-50,0-50,0 1,0-26,0-49,0 0</inkml:trace>
  <inkml:trace contextRef="#ctx0" brushRef="#br0" timeOffset="2886.1651">20514 6350,'0'0,"0"0,-25 50,-25 49,-24 0,49-49,-24 24,24 0,0-24,0 25,0-1,1-24,-1-1,25-24,0 0,0-25,0 0,25-50,49-74,100-50</inkml:trace>
  <inkml:trace contextRef="#ctx0" brushRef="#br0" timeOffset="3520.2013">20638 6251,'0'0,"0"0,0 0,49 0,1 0,-25 74,49-24,50 198,-74-124,24-25,-24-49,49 99,-74-75,-25-74,25 0</inkml:trace>
  <inkml:trace contextRef="#ctx0" brushRef="#br0" timeOffset="4137.2366">20588 7888,'-49'49,"24"-24,25 0,-50 0,50 25,-25-1,-49 75,24 0,26 0,-1-49,0-1,-49 0,74-24,-25-50,25 25,0-25,0 0,0-25</inkml:trace>
  <inkml:trace contextRef="#ctx0" brushRef="#br0" timeOffset="4649.2659">20936 8037,'124'0,"-50"0,-24 25,49 24,-25 26,-49-26,25-24,-50-25,24 0,1 0,0 50,0-50,-25 0,25 24,-25-24</inkml:trace>
  <inkml:trace contextRef="#ctx0" brushRef="#br0" timeOffset="8039.4598">21680 7218,'0'-25,"0"-99,0 75,0-50,0 99,0-25,-25-25,0-99,-49 0,49-24,-50 24,51 50,-1 24,-25 26,50-1,-25 1,-24-26,49 50,-50-74,1 0,24 0,-50-25,75 0,-99 49,25-173,-1 149,1 0,24 24,50 50,-25-24,1 49,-1 0,25 0,-25 0,-25 0,1 0,-26 74,26-49,-50 49,49-74,25 25,-24 0,49-25,-50 50,50 24,-25-74,0 25,1 99,-1-99,0 24,25 1,-50 49,26-24,-1 24,-25 50,50-100,-25 50,-24-49,24 25,0-1,0 25,0-24,1 73,-1-73,25 24,-50 50,50-100,-25 51,25-26,0 1,0 73,0 51,0-125,0 25,0 25,0 0,0 0,0-24,0 98,0-123,25 49,-25 49,0-74,25 25,25 0,-26-49,1-1,-25 1,25 49,0 25,24-50,26 50,-25-100,-26 1,1-1,25 51,-1-51,-24 1,0-1,74 26,-74-25,49 49,1-25,-26-24,1-25,-25-1,74 51,-99-75,50 0,-26 0,1 0,25 0,-25 0,-25 0,49 0,26-75,-26 26,51-26,-26-49,0 75,-49-26,0 75,25-49,-26 24,51-99,-26 74,1-49,0 25,-1-50,-24 49,0-49,24-49,-24 123,-25-25,25 1,-25-25,25-100,-25 75,0-74,0 124,25-75,-25 99,0 0,0 26,0-76,0 26,0 0,0-1,0 75,0-25,0 1,0-1,-25-50,25-98,0 123,0-24,0-1,0 1,0 49,0 0,0-49,0 49,0-25,0-49,0 74,0 1,0 24,0 0,0-75,-99-198,24 75</inkml:trace>
  <inkml:trace contextRef="#ctx0" brushRef="#br0" timeOffset="8827.5049">21432 6672,'0'0,"24"-24,26 24,0-75,98-49,-24 50,25-50,50-50,-75 100,-25-25,75 24,-50 1,-50 24,0 0,-49 50,-25-24,0 24,0 0,0 0,0 0,-25 0,1 0,-51 0,1 0</inkml:trace>
  <inkml:trace contextRef="#ctx0" brushRef="#br0" timeOffset="9596.5489">22201 5631,'24'0,"76"0,-51 0,1 0,49 0,-49 0,-26 0,51 0,-75 0,25 0,-1 0,1-25,-25 25,0 0,0 25,0 24,0 50,0-24,0 24,-25-24,25-26,0-24,-24 99,24-74,0-50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5:05:36.360"/>
    </inkml:context>
    <inkml:brush xml:id="br0">
      <inkml:brushProperty name="width" value="0.05292" units="cm"/>
      <inkml:brushProperty name="height" value="0.05292" units="cm"/>
      <inkml:brushProperty name="color" value="#FF0000"/>
    </inkml:brush>
  </inkml:definitions>
  <inkml:trace contextRef="#ctx0" brushRef="#br0">1166 12477,'0'0,"0"-25,25-49,-25-1,50 26,-1 24,-24-25,25 50,24 0,25 25,-24 74,-26 50,26 25,-1 98,-74-197,0 74,0-100,0 1,0 24,0-74,0 0,-25-74,0-50,25 25,0-149,0 124,0-25,25 0,0 75,0-1,0-24,-25 74,0 0,0 25,0 0,0 50,0 49,0 25,0 25,0-25,0 99,0-74,49-99,-24-1,25-24,24-25,1 0,-1 0,-24 0,24-124,-49 124,0-50,-25 50,0 0,0-24</inkml:trace>
  <inkml:trace contextRef="#ctx0" brushRef="#br0" timeOffset="5052.289">2357 12154,'0'0,"0"0,0-25,74 25,50-74,25 24,0-49,25-25,-1 0,-49 0,25 25,-75 49,75-74,-99 100,-25-1,-1 25,-24-25,0 25,0-25,-24 25,24 0,-50 0,0-25,26 25,-26 0,25 0</inkml:trace>
  <inkml:trace contextRef="#ctx0" brushRef="#br0" timeOffset="5845.3344">3572 11112,'0'0,"0"0,0 0,75 0,-1 0,-24 25,24-25,0 0,-24 0,-25 25,-25-25,0 0,-25 0,25 0,-50-25,1 25,24 0,25 0,-25 0,25 0,0 25,-25 25,25 24,-24 25,24-49,0 0,0-26,0-24,0 0,0 0,24 0</inkml:trace>
  <inkml:trace contextRef="#ctx0" brushRef="#br0" timeOffset="21551.2327">19125 7615,'0'-50,"-25"-24,0 24,0-24,-24-25,24 49,0-49,-24 49,24-49,0 25,-25 24,-24-148,24 123,1-24,-1 74,0 0,1-74,-75 99,49-49,-73-26,24 50,49 1,-49-26,25 0,0 26,-1-1,1-50,50 51,-1 24,0-50,26 50,24 0,-50 0,25 0,0 0,-24 0,-50 25,49 24,0 1,1-25,-1 99,25-99,1 24,-1 26,0-26,0 1,-25 74,50-50,0-24,0 49,0-25,0 1,0-1,25 1,-25-1,0-49,25 0,25 74,-25-74,99 74,-25-74,25 99,-50-124,50 0,-25 0,75-50,49-74,-74 25,-25 49,-25-74,-74 50,0 24,25-123,-50 49,0-25,0 0,-25 75,0-26,-25 26,26 49,-1-24,25 49,0 0</inkml:trace>
  <inkml:trace contextRef="#ctx0" brushRef="#br0" timeOffset="22176.2684">17860 7764,'-25'-25,"25"25,0-25,0 100,50 73,49 101,25-26,-50 0,1 0,-26-49,-49 74,25-99,0-100,0-24,-25 0,0-25,0 0,-50-74,0-1,1-24,-75-25</inkml:trace>
  <inkml:trace contextRef="#ctx0" brushRef="#br0" timeOffset="22869.3081">18257 9376,'24'25,"1"25,0-50,-25 49,25-49,-25 0,0 0,0-74,0-1,25-24,24-25,-24 75,-25-26,25 50,0 0,-25 25,0-24,0 24,0 24,-50 26,50 173,0-123,-50 24,26-100,24 51,0-75,0 25,0-25,0 0</inkml:trace>
  <inkml:trace contextRef="#ctx0" brushRef="#br0" timeOffset="23942.3694">18009 10592,'0'24,"0"76,49-1,-49 25,25-50,-25 75,25-99,-25-25,25-1,-25-24,-25-74,0-75,25-49,-50 74,50 49,0 26,0-1,0 50,50 25,0 49,24-49,-24-25,-50 0,24 25,1-25,-25 0,25 0,-25-50,0 1,0-1,0-24,0 49,0 0,0 0,0 25,25 50,0-25,24 74,-24 0,99 99,-50 26,-24-75,24-1,-49-98,-25 0,50-1,-50-74,0 1,-50-76,25 26</inkml:trace>
  <inkml:trace contextRef="#ctx0" brushRef="#br0" timeOffset="24926.4257">19001 10542,'0'0,"0"0,0 0,-25 0,25 25,-25-25,25 25,0-1,0 1,0 50,25-26,0 50,24 1,-24-100,-25 24,50-24,-25 0,24 0,-24 0,0-74,-25 24,0 1,0-1,-25-24,25 49,-25 0,0 25,1 0,24 0,-50-25,50 25,-50 0,26 50,-1-50,0 50,0-1,25-49,0 75,0-51,0 125,25-74,0 49,24-50,1-24,0-1,-1-24,26-25,24-25,0-24,50-50,-50-1,25-24,-74-124,-1 174,-49-25,0-1,0 51,0 24,0 0,-24-49,-1 49,-25-99,0 50</inkml:trace>
  <inkml:trace contextRef="#ctx0" brushRef="#br0" timeOffset="25852.4787">19621 10988,'49'25,"1"-25,-25-25,74-74,-24 0,-75 25,0 49,24-74,-24-1,0 26,-24 24,-1 1,25 49,-50-75,50 51,-50-26,50 0,0 26,-24 24,24 0,0 0,-75 49,50-24,-49 124,0-124,74 24,-25-49,25 50,0-25,0 24,0-24,25 49,-25-49,49 25,1-1,-25-49,24 25,-24-25,0 0,0 0,-1-25,-24 1,25-1,0-50,-25 51,0-51,0 1,0 74,0-25,0-49</inkml:trace>
  <inkml:trace contextRef="#ctx0" brushRef="#br0" timeOffset="26784.532">19770 10170,'124'174,"-50"-75,50-74,-49 24,-1-49,-24 0,24 0,0 0,-74 0,0-25,25 1,-25-51,0-24,0-248,0 272,0 1,0 24,0 25,0 1,0 24,0-25,0 25,0 0,25 99,-25-74,0 24,0 26,25-50,-25 99,0-50,25-123,-25-76,0 26,0 25,0-25,0 99,0 0,24 0,26 0,-25 24,74 76,50-76,-75 51,-24-75,49 25,-99-25,25 24,-25-24,0-24,0-26,0 0,-25 26,25-1</inkml:trace>
  <inkml:trace contextRef="#ctx0" brushRef="#br0" timeOffset="28841.6497">18728 12725,'0'0,"0"0,0 124,0-75,25 1,-1-50,-24 50,25-50,-25 24,0-24,0 25,0-25,0-25,0 25</inkml:trace>
  <inkml:trace contextRef="#ctx0" brushRef="#br0" timeOffset="29531.6891">18678 12427,'0'-25,"0"25,0-24,0 24,0 0,0 24</inkml:trace>
  <inkml:trace contextRef="#ctx0" brushRef="#br0" timeOffset="30376.7375">18926 12849,'0'-50,"0"50,0-25,0 25,0 0,0 0,25-24,25-1,-1 25,-49 0,0 0,25 0,-25 25,25-1,-25 1,0-25,0-25,0-74,0 25,25-1,24-73,-24 98,0-24,0 49,-25 0,25 25,-1 0,1 25,0 0,0 24,0 1,-25-50,49 74,-49-24,0-50,25 0,0 0,-25 0,25 0,-25 0,49 0,-24 0,0-25,0 0,-1-24</inkml:trace>
  <inkml:trace contextRef="#ctx0" brushRef="#br0" timeOffset="30797.7615">19794 12129,'25'25,"-25"25,50-25,-50 0,25 49,-25-74,0 50,0-50,0 24,25-24,-25 0,-50-124,50 25,-50 25,-24-125</inkml:trace>
  <inkml:trace contextRef="#ctx0" brushRef="#br0" timeOffset="31489.8011">20092 11311,'0'-25,"0"25,25 0,25 75,-26 24,26 0,-25 75,74 98,-74-123,-25-74,25-1,-1 1,-24-51,25-24,-25 0,-25-24,1-1,-1 25,-25-75,25 26,-24 49,49 0,-25 0,25 0,0 0,50-25,24-25,-49 1,49-75,1-25,-26 99,-24 1,0-1</inkml:trace>
  <inkml:trace contextRef="#ctx0" brushRef="#br0" timeOffset="61432.5138">15007 5531,'0'-24,"-25"24,1-75,-1 75,-50-74,26-1,-50-49,-1-24,26 123,24-50,1 26,-26-1,50 0,-123-24,48 49,26 0,-75 25,75 0,-25 0,24 0,-24 0,-75-49,75 49,0 0,49 0,1 0,-26 0,26 0,-26 0,26 0,-26 0,50 0,-24 0,-1 0,25 0,1 25,-1-25,0 0,0 0,0 24,-24-24,24 0,-25 0,-49 0,49 0,-24 25,24 0,26-25,-1 0,-25 25,25-25,-24 0,-26 25,26-1,-26-24,1 0,49 0,-49 50,24-50,1 0,-1 0,0 0,50 0,-25 0,1 0,24 0,-50 25,50 0,-50-25,50 0,0 25,-24-25,-1 24,0-24,25 25,-25-25,25 25,-25 0,1 0,24-1,-25 26,0-25,0 24,-24 75,-1-49,25-26,25 26,-49-26,24 1,25 24,-25 1,0-26,0 26,25-50,-24 74,-1-25,0-49,25 0,-25 0,0 24,25-24,0 74,-24 1,24-1,-25-25,0 50,0-49,25-1,0-24,-25 24,25-49,0 49,0-74,-24 50,24 0,0 24,0 0,49 100,-24-124,-25 49,50-50,-26 1,-24-25,25 24,0-24,0 25,-25 24,49 1,-24-50,25 99,-25-75,-1-24,1 25,-25-50,25 49,0-49,-25 25,49 49,-24-74,25 50,-25 0,24-1,1-49,-25 50,24-50,-24 0,25 25,-1-1,-24 1,25-25,-1 25,1 0,24 49,50-74,-49 25,-26 25,1-50,24 24,1-24,-50 0,-1 0,51 0,-26 0,1 50,49-50,-49 0,-1 0,26 0,-25-25,-26 25,51-25,-75 1,74 24,-24 0,-1 0,75-50,-49 25,-1-24,-24 49,-1-50,1 50,-25 0,24 0,1-50,-25 26,24 24,26 0,-25-50,-1 25,26 25,-51-25,26-24,0 49,-1-25,-24-25,74-24,-24 24,-51 26,1-26,0 25,0 0,24-49,-49 74,50-50,-50 26,25-26,0 25,-25 0,24 0,-24 25,25-24,-25-1,25 0,0-25,-25 26,25-26,-1 25,-24 0,0 25,75-74,-75 24,25 1,-25 49,25-75,-1 26,1-1,25-24,-50 49,25 0,-25 0,24 25,1-24,-25-26,25 50,-25-25,25-24,-25-1,49 0,-49 1,0 49,0-50,0 50,25-50,0-24,-25 49,0-24,0-51,0 26,0 49,0 0,0 1,25-26,-25 25,0 0,0-24,0 24,25 0,-1-49,-24 49,0 0,0-24,0-26,0 50,0 1,0 24,0-25,0-75,0 76,0 24,0-25,0 0,0 0,0 0,0 1,0-1,0-50,0 1,0 74,0-50,0 50,0-24,0 24,0 0,0 0</inkml:trace>
  <inkml:trace contextRef="#ctx0" brushRef="#br0" timeOffset="63781.6481">11038 8855,'-24'25,"-1"-25,-74 25,49-25,25 0,0 0,1 0,24 0,-25 0,0 0,25 0,0 0,0 0,0 0,25 0,74 0,50-50,24 50,51-124,-1 124,25 0,-25-74,-99 74,50 0,0 0,-75 0,50 0,-50 0,0 0,50 25,0-25,-75 0,25-50,25 25,-24 0,24-49,49-50,-49 99,25-24,-25 49,25 0,-75-50,-24 50,-25-25,0 25,-1 0,-24-25,0 25,0 0,-49 0,-1 0,-24 25,-75 25,-99-50,99 0,-99 99,-50 0,100-74,-199 99,99-99,1 99,-75-99,74-1,124 26,-24-50,49 50,75-50,24 0,0 0,1 0,24 24,-25-24,1 50,-1-50,1 0,24 0,25 0,-25 0,0 0,25 0,0 0,25 0,0 0,0 0,123 0,76-124,123 74,0-74,-24 25,173-25,-25 25,149-149,-273 223,1 0,-125-24,-25 24,-74 25,50 0,-100 0,-49 0,0 0,-25 0,0 0,-149 50,-49-50,49 24,-74 1,-25 50,24-1,1-74,-99 99,74-24,-25 73,-74-98,49-25,124 0,-74 24,149-49,49 0,1 0,49 0,-25 0,25 25,0-25,-25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5:07:35.409"/>
    </inkml:context>
    <inkml:brush xml:id="br0">
      <inkml:brushProperty name="width" value="0.05292" units="cm"/>
      <inkml:brushProperty name="height" value="0.05292" units="cm"/>
      <inkml:brushProperty name="color" value="#FF0000"/>
    </inkml:brush>
  </inkml:definitions>
  <inkml:trace contextRef="#ctx0" brushRef="#br0">3175 9748,'0'0,"0"0,25 0,0 0,0 0,0 0,-25 0,49 0,-24 0,25 0,24 0,0 25,26-25,24 0,49 0,-24 25,0 24,-25-49,0 0,-25 0,0 0,25 50,0-50,100 25,49 0,-100 24,1-49,-50 0,49 0,26 0,-50 0,-50 0,25 0,25 0,24 0,-24 0,-25 0,0 0,50 0,-50 0,25 0,-25 0,-25 0,25 0,50 0,-50 0,-50 0,25 0,1 50,-26-25,75 74,-50-99,25 0,-50 0,1 0,-1 0,50 74,-24-74,24 0,0 0,-25-49,-50 49,-24 0,25-25,24 0,25 25,1 0,-26-25,-24 1,24-26,-49 50,0 0,0 0,-1 0,-24 0,25 0,0 0,-25 0,25 0,-25 0,25 0,-1 0,-24 0,25-50,25 50,-50-25,49 1,-49-1,25-50,0 1,0-50,0 50,-25 24,0-24,0 24,0 25,24 0,1 25,-25-24,0-1,0-25,50-24,-50-1,0 1,0-25,0 74,0 25,0 0,0-25,0 0,-25 0,25-24,-25 49,25 0,-25 0,1-50,-1 1,-25 24,25 0,-24-25,24 26,-49-76,-1 51,1-1,-1-24,-24 74,25 0,-26-25,-24 25,25-25,50-24,-1 49,-24 0,-26 24,51-24,-26 0,-49 0,50 0,49 0,-24 0,-1 0,0 0,1 0,-1 0,0 0,-24 0,24 0,-49 0,25 0,24 0,1 0,-26 25,-49 0,25 0,-25 0,25-25,-1 0,-73 74,49-74,0 0,-75 0,51-25,-1 25,0-25,-50-74,-24 0,74-25,25 25,25 99,25 0,-1 0,50 0,1 0,-51 0,-123 0,24 74,1 1,-51-26,51-49,24 75,50-75,-1 24,1 1,-25-25,50 0,-25 25,-1-25,51 25,-1-25,-49 49,24-49,-24 25,0-25,25 0,24 25,0-25,1 0,-1 0,1 0,24 0,-25 0,-24 0,24 0,1-25,-26 25,50 0,-49 0,74 0,-25 0,0 0,0 0,25 0,0 0,-24 0,24 25,-50 25,25-50,0 49,1-24,24 0,-25 49,-25 25,50-24,0-1,0-24,25 74,0-124,24 124,-24-99,0 24,0 26,0 24,-1 25,76 0,-100 0,25-99,-25 0,24-1,-24 1,25-25,-25 25,0-25,25 0,-25 0,50 0,-1 0,75 50,-49-26,-51 1,26-25,0 0,-26 0,1 25,0-25,0 0,0 0,24 0,-49 0,25 0,0-25,-25 25,25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5:09:36.528"/>
    </inkml:context>
    <inkml:brush xml:id="br0">
      <inkml:brushProperty name="width" value="0.05292" units="cm"/>
      <inkml:brushProperty name="height" value="0.05292" units="cm"/>
      <inkml:brushProperty name="color" value="#FF0000"/>
    </inkml:brush>
  </inkml:definitions>
  <inkml:trace contextRef="#ctx0" brushRef="#br0">1340 8632,'0'0,"0"25,0 0,-25 74,25 25,0 25,0 49,-25 50,25-49,0 24,0 25,0 223,0-148,0-26,0 175,0-100,0-75,-25-24,25 0,0 0,-24-149,24 0,0-74,0-26,0 1,0 0,0-25</inkml:trace>
  <inkml:trace contextRef="#ctx0" brushRef="#br0" timeOffset="593.0339">422 12923,'50'25,"98"49,1-74,124 50,-74-25,123 24,50 51,-49-100,-1 0,25 0,-24 0,49-50,-124 0,198-49,-173 50,-124-51,-99 76,-26 24,-24 0,25 0,-25 0,0 0,0 24,-74 51,74-75,-50 49,25-49</inkml:trace>
  <inkml:trace contextRef="#ctx0" brushRef="#br0" timeOffset="2111.1207">1910 9575,'0'24,"0"51,50 49,-50-50,50 1,-1 74,1-1,-25-73,-1 49,1-75,-25 26,50-1,-25 1,-1-1,51 75,-26-75,-49 75,50-99,-25 24,24 25,-24-49,25 49,-25-74,24 25,1-26,-1 1,-24 25,0-50,25 49,-26-24,-24-25,75 124,-75-74,50-50,-50 25,0-25,24 0,-24 0,25 0,0 49,-25-49,25 0,-25 0,25 0,-1 0,1 0,-25 0,25 0,-25 0,25 0,-25 0,25 0,-25 0,49-49,1-75,24 99,-49 25,25-50,49-24,-50-25,26 74,24-124,-49 99,-26-49,26 25,74-50,-74 49,49-98,-49 123,-1-49,26 24,-51 1,26 0,0-50,-26 74,1-24,0 49,-25-25,50-124,-50 75,24 0,1 74,0 0,-25 1,50 24,-50-25,0 0,0 25,24-50,1 50,-25-24,0 24,0 0,-25 49,-24-24,-1 0</inkml:trace>
  <inkml:trace contextRef="#ctx0" brushRef="#br0" timeOffset="3141.1796">3101 11832,'0'0,"0"25,0-1,0 51,0-50,0 49,0 100,0-50,0 49,0-49,0-74,0-25,0 0,0 24,25-24,-25 0,0 0,0-1,0 1,0-25,0 25,0 0,0-25,0-25,0 25,0 0</inkml:trace>
  <inkml:trace contextRef="#ctx0" brushRef="#br0" timeOffset="4860.278">13916 1414,'0'0,"0"74,0-49,0 49,0 75,-25 0,0 74,25 50,0 75,25-175,0 125,74 248,-25-199,-24-124,0 75,-1-75,-24 0,-25-49,25-100,-25 50,0-49,0 73,0-73,0-1,0-24,0-50,0 0,0 0,0 0,0 0</inkml:trace>
  <inkml:trace contextRef="#ctx0" brushRef="#br0" timeOffset="5570.3186">12626 5507,'0'0,"0"0,50-25,-1 25,1 0,49-75,99 26,26-1,-1 1,50-1,24 0,75-148,1 74,321-124,-247 74,222-148,-197 223,-76-1,-98 76,25-1,-75 25,-25 0,-50 0,-48 0,48 0,-74 0,-49 0,24 0,-49 0,0 0,-25 0,0-25</inkml:trace>
  <inkml:trace contextRef="#ctx0" brushRef="#br0" timeOffset="7902.452">14437 2580,'49'-124,"-49"24,25 26,0 0,0-75,-25 50,25-75,-1-25,1 51,0-1,0 25,-25 99,49-49,-49 24,25-24,25 24,-1-49,1 24,0 26,24-26,124-74,-98 100,-26-50,50 49,0 50,50 0,-25 0,-50 0,0 0,25 0,74 0,1 0,-75 74,50-74,-26 124,-24-74,0-25,-24 74,48 25,-48-99,-26 25,25-1,-24 50,49 25,-25-24,-74-76,24 26,-49-50,50 0,-50 0,25 25,-25-25,0 0,0 0,0 0,-50 0</inkml:trace>
  <inkml:trace contextRef="#ctx0" brushRef="#br0" timeOffset="9220.5274">15826 198,'0'0,"0"25,0-25,0 99,25-24,-1 223,1-174,50 74,-26 50,1 99,74 100,0-150,124 175,-223-125,49-173,50 123,-49-49,-26-124,-49-49,25 49,0-99,-25 24,0-49,0 0,0-25,0-24,0 24</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5:10:53.846"/>
    </inkml:context>
    <inkml:brush xml:id="br0">
      <inkml:brushProperty name="width" value="0.05292" units="cm"/>
      <inkml:brushProperty name="height" value="0.05292" units="cm"/>
      <inkml:brushProperty name="color" value="#FF0000"/>
    </inkml:brush>
  </inkml:definitions>
  <inkml:trace contextRef="#ctx0" brushRef="#br0">10542 3324,'0'149,"0"24,-24 1,24 24,0 50,-25-148,25 48,-25 1,25-74,0 24,0-74,0-75,0-24,0-1,0-24,25-50,0-124,-1 50,1 50,-25-26</inkml:trace>
  <inkml:trace contextRef="#ctx0" brushRef="#br0" timeOffset="1594.0912">11014 3373,'173'-49,"1"24,74 0,-74 0,-1 25,-49 0,-25-49,-49 49,24 0,-49 0,0 0,-25 25,0-1,0-24,0 0,0 50,0 49,0 0,0 75,0-50,0 124,0-74,0-75,25 0,0 50,-1-99,-24 24,0-49,0 0,0-25,-24 0,-125 99,-25-99,50 0,-149 0,50 0,25 0,98 50,-98 98,74-73,74-50,-24-25,49 24,-24-24,49 0,0 0,-25 0,0 0,25 0,-25 0,25 0,-25 0,1-49,-1 49,25-25,0 25,0 0</inkml:trace>
  <inkml:trace contextRef="#ctx0" brushRef="#br0" timeOffset="2645.1513">10840 3522,'0'0,"0"0,0-99,0 25,0-1,0-24,0 49,0-24,-50 74,-24-25,49 25,-24-25,-1 25,-24 0,24 25,0 50,-49-1,74-49,-24 24,49-24,0 74,0-49,0-25,49 49,26-24,-75-25,25-25,24 74,1-74,-1 0,75 0,25-50,-74-24,49-25,-75 49,1-49,-25-75,-1 50,-24 75,0 24,-24-25,-1 1,-25 24,25 25,1 0,24 0</inkml:trace>
  <inkml:trace contextRef="#ctx0" brushRef="#br0" timeOffset="3533.2021">12279 2803,'-25'0,"0"0,-25 0,50 25,-24 24,-1-24,-25 50,25 98,1-49,24-49,0-1,24-24,1 24,0-49,25 24,-1-49,1 50,49-25,-49-25,49 0,-49-25,-26 25,76-50,-100 1,49 24,-24-25,-25-74,0 75,0-100,0-25,-25 75,-74 50,74 24,-49-25,-1 25,1 25,24 0,1 0,-26 0,75 25,-25-25,25 0,0 25</inkml:trace>
  <inkml:trace contextRef="#ctx0" brushRef="#br0" timeOffset="4382.2506">12576 4490,'0'0,"-49"0,24 0,-25 24,-24 1,49 0,-99 49,99-49,-24 0,-1 25,25-1,25-49,0 50,0 0,0 49,50-50,-25 1,24-25,1 99,-25-124,74 49,0-49,0-49,-49-1,49-49,0-25,-74 99,25-24,-50 24,0 0,0 0,0-74,0 49,-25 25,-25 1,1-1,49 25,-50-50,50 25,-25 1</inkml:trace>
  <inkml:trace contextRef="#ctx0" brushRef="#br0" timeOffset="5747.3287">10369 5581,'25'0,"24"0,50-50,-24 1,-1-1,-24 25,-25 1,-1-1,-24 0,0-25,25 1,0-1,-25 50,0-49,25 49,-25-25,0 0,25 0,-25 25,0-25,0 1,0 24,0-75,-25 50,0-24,-25 24,-24-25,24 25,1 25,-1-24,1 24,-26 0,1 0,-26 0,51 49,-50-49,49 0,25 25,0 0,25-25,0 50,0-26,0 26,0 24,0 1,0-1,0 1,0-51,25 1,-25 25,25-50,74 74,-49-49,49 0,0-25,75-99,24-1,125-48</inkml:trace>
  <inkml:trace contextRef="#ctx0" brushRef="#br0" timeOffset="6656.3807">13172 4018,'0'25,"0"-25,0 0,0 0,24-25,51 1,74-1,24-25,-24 25,50-74,24 99,25 0,-50-25,-24-24,-25 24,-75 25,-24 0,-25 0,-25-25,0 25,-25 0,-25-74,-49 49</inkml:trace>
  <inkml:trace contextRef="#ctx0" brushRef="#br0" timeOffset="7386.4225">14586 3423,'0'0,"49"25,1 0,-1 49,51-24,-26-1,50-24,-25 0,-49-25,-25 25,-1-25,-24 0,-24-25,24-25,-25 50,0 25,0 50,-24-1,-1 50,25-50,0 100,25-124,-24 98</inkml:trace>
  <inkml:trace contextRef="#ctx0" brushRef="#br0" timeOffset="10226.5849">16644 2530,'0'50,"0"148,25 1,25 73,-1 51,51-75,-76-25,1 50,0-50,-25-49,0-100,74 26,-74-100,25-50,-25-99,0-49,0-100,0 25</inkml:trace>
  <inkml:trace contextRef="#ctx0" brushRef="#br0" timeOffset="11560.6612">16719 2654,'0'0,"49"0,100 0,99 0,0 0,-25-74,125 24,-51-173,-123 148,0-24,-1 0,-49-25,-74 74,-25 26,-25-1,0 149,49 25,26 123,-26-73,1 24,0-24,-50-26,74 373,-74-447,50 50,-50-75,24 26,26-1,0-25,-50-49,0 0,0-25,0 25,0-25,-25 0,0 0,-25 24,-123 76,98-100,-123 0,24 0,-99 0,50 99,0-99,-25 99,49 75,75-100,-99 75,99-149,0 50,75-26,24-24,0 25,25-25</inkml:trace>
  <inkml:trace contextRef="#ctx0" brushRef="#br0" timeOffset="12581.7196">17140 2381,'-24'0,"-1"0,0-25,-25-99,-24 100,24-26,1 50,-1 0,-49 0,24-25,1 25,49 0,0 0,-24 25,24 25,-25-50,26 74,-1 50,25-99,-25 24,25-24,0 0,0 25,0 24,25-24,24-1,26 26,-1-50,-24-25,49 0,0 0,-49 0,0-25,-1 0,1 0,-25 0,-1-49,1 49,-25 0,25-99,-25 75,0 24,0-50,0 51,0-76,-50 1,1 25,24 74,25-25,0 25,0 0</inkml:trace>
  <inkml:trace contextRef="#ctx0" brushRef="#br0" timeOffset="13523.7735">19075 1587,'-25'-74,"-24"24,24 26,25 24,-25 0,25 0,0 0,-25 0,1 24,-1 26,0 0,-25 74,25-75,-24 1,24 24,25 1,0-26,0 26,74 74,-74-100,75 26,-50-1,24-49,1-25,-25 0,49 0,-24 0,49-25,-49-25,-26 1,-24 49,50-124,-50 74,0-24,0-75,0 75,-25-75,-24 124,49 0,-25 25,0-50,-25 50,26-24,-1-1,25 25,0 25</inkml:trace>
  <inkml:trace contextRef="#ctx0" brushRef="#br0" timeOffset="14613.8359">17339 4762,'-50'0,"-99"0,1 50,48-50,-24 50,100-1,-26-49,0 50,50-25,-49-25,49 25,0-1,0 1,0 0,0 49,0 1,0-50,24 24,26 1,-25-25,0 24,24-24,-24 0,0 0,49-25,26 0,-76 0,51 0,-26 0,26 0,-1-50,-49-24,0 49,24-74,1 49,-50 25,0 0,0-24,0 24,0-124,-25 100,-24-76,49 76,-25 24,0 25</inkml:trace>
  <inkml:trace contextRef="#ctx0" brushRef="#br0" timeOffset="15626.8938">19472 3994,'0'-25,"-50"25,1 0,24 0,0 0,0 0,-24 49,24-24,0 0,25 0,0 49,0-49,0 74,0-49,0-1,0-24,25 25,0-25,49-25,-24 24,24 26,-24-50,24 0,-24 0,-1 0,-49 0,50-25,-25 25,0-49,-25 49,0-25,0 0,0-25,0-98,-25 123,0-25,0 25,-24-24,24 24,0-25,25 50,0-24</inkml:trace>
  <inkml:trace contextRef="#ctx0" brushRef="#br0" timeOffset="16464.9417">16892 744,'0'75,"0"-51,0 26,0 0,0 24,0-24,0-1,0 50,0 75,0-100,0 100,0-99,0 73,-24-48,24-76,0 1,-25-25,25 0,-50 0,1-49,24-1</inkml:trace>
  <inkml:trace contextRef="#ctx0" brushRef="#br0" timeOffset="17033.9743">16719 1960,'74'74,"-74"-74,25 25,0 0,-25-1,25-24,-1 0,-24 0,25-24,0-1,25-25,-26-74,26 75,-25-26,0 26,-1-51</inkml:trace>
  <inkml:trace contextRef="#ctx0" brushRef="#br0" timeOffset="18096.035">17289 769,'0'0,"25"25,-25 0,50 74,-50-50,24 26,1-26,-25 26,0-75,0 25,0-25,0 0,0 0,-49-124,-1 0,25-25,25 99,-25-24,-24-100,49 124,0-24,25 74,-1-174,1 150,50-1,-1 25,-24-25,-26 25,1 0,0 0,-25 149,0-124,0-1,0 51,0-26,0-49,0 75,0-75,-25 50,25-50,-49 74,24-24,-25-50,50 24,0 1,0-25,50 50,-1-25,-24-25,25 24,-1 1,-24-25,0 0,0 0,0 0,0 0,-25 0,0 25,0-25</inkml:trace>
  <inkml:trace contextRef="#ctx0" brushRef="#br0" timeOffset="19079.0912">17686 223,'0'75,"0"-26,0 26,0 49,0-50,25-24,0-1,0 1,24-50,-24 50,25-1,-26-49,-24 25,50-25,-50 0,25 0,-25-25,0 25,0-25,0-74,0 25,0-25,0 24,0 25,-25 50,25-24,-50 24,26 0,-1-75,-25 75,50 0,-25 0,1 0,24 0,-25 25,-25-25,50 0,25-25,49 25,1 0,-26-25</inkml:trace>
  <inkml:trace contextRef="#ctx0" brushRef="#br0" timeOffset="19506.1157">18033 223,'50'0,"-25"25,0-25,24 0,26 0,-75 0,49 0,-49 0,0 0,0 0,-49 0,24 25</inkml:trace>
  <inkml:trace contextRef="#ctx0" brushRef="#br0" timeOffset="20160.1531">18207 446,'25'75,"-25"-50,0 49,25-24,-1-25,-24-1,0-24,0 25,0 25,0-50,0 25</inkml:trace>
  <inkml:trace contextRef="#ctx0" brushRef="#br0" timeOffset="20594.1779">18257 893,'49'0,"75"-50,-99 26,25 24,-26-75,-24 75,0 0,0 0</inkml:trace>
  <inkml:trace contextRef="#ctx0" brushRef="#br0" timeOffset="23364.3364">9625 2133,'0'0,"0"50,24 24,26-49,0 25,24-26,-49 1,24 0,-49-25,25 0,0-25,-25-49,25-75,-25-99,0 50,-25-51,25 200,0 24,0 25,0 25,0 49,0 50,0 50,50 0,-50 74,49-124,-49-25,25-74,-25-1,0-24,0 25,0-25,0 0,-25 0,0 0,25 0,-24 0,-1 0,25 25,0-25,25 0,-1 0,76 50,-51-50,1 0</inkml:trace>
  <inkml:trace contextRef="#ctx0" brushRef="#br0" timeOffset="24127.38">10642 2084,'0'49,"0"-24,24 0,1-25,-25 0,50 0,-25 0,-25 0,0 0,0 0,0-25,24 0,-24-24,0-51,0-24,-24 25,-1 50,25 24,0 25,-50 0,50 74,-25-49,1 0,24 0,0 24,0 1,-25-25,25-1,0 1,49 0,-24 0,-25 0,25-25,49 99</inkml:trace>
  <inkml:trace contextRef="#ctx0" brushRef="#br0" timeOffset="25365.4508">15057 1116,'124'124,"-75"-74,51 74,-26-99,-24-1,-26-24,1 50,50-50,-51 0,1-25,0-24,25-1,-50 0,0-24,0 24,0-49,-50 50,25-1,0 25,1-74,-1 99,25 0,0 0,0 99,0 75,49-50,26 49,-25-24,24 25,-74-75,25 25,-25 50,0-174,0 0,0 25,-25-25,-25 74,26-74,-51 25,50-25,0 0,25 0,0 0,25 0,0-25,0 25</inkml:trace>
  <inkml:trace contextRef="#ctx0" brushRef="#br0" timeOffset="26267.5024">16148 1563,'0'0,"0"-25,0 0,0 25,0 0,0 74,0-49,0 50,0-1,0-24,50 24,-1 25,-49-74,0-25,0 0,0-25,0 25,0-24</inkml:trace>
  <inkml:trace contextRef="#ctx0" brushRef="#br0" timeOffset="29164.6681">16694 2505,'0'0,"0"0,0 0,0 0,0-25,0 25,0-24,0-1,0 25,-25-50,25 50,0 0,-25 25,0 0,25 49,0-74,25 50,-25-25,25-25,-25 0,25 0,0 0,-25-25,0 25,0-25,-25 0,25 25,0-25,-25 25,25 0,0 0,0 0,0 0,0 0,0 0,0 25</inkml:trace>
  <inkml:trace contextRef="#ctx0" brushRef="#br0" timeOffset="33784.9324">18877 1042,'49'25,"51"-25,48 49,-48-49,48 0,-48 25,98-25,-24 0,-25 25,-25 24,24 1,-48-50,-26 0,-49 0,0 0,-25 0,0 0,0 0,0 0,-25-25,0-24,25 49,-25-50,-24 0,24 26,0-1,25 25</inkml:trace>
  <inkml:trace contextRef="#ctx0" brushRef="#br0" timeOffset="34249.959">20539 1265,'49'74,"-24"-49,0 25,-25-50,0 0,0 0,-25 0,25 0,-25 25,0 74,-49-99,74 49,0-49,0 0,74 50</inkml:trace>
  <inkml:trace contextRef="#ctx0" brushRef="#br0" timeOffset="36499.0876">21357 1091,'-25'0,"1"0,-1 50,0 0,-49 74,74-75,-25 26,25-26,0 26,0-26,0 1,74-25,-74 0,25-25,49 0,-49 0,25-25,24-25,-49 25,0-24,-25 24,49-50,-24-49,-25 124,0-24,0-1,0 25,0 0,25 74,25-49,-1 25,-24-1,49-24,-49 49,25-74,-50 0,0-24,-50-26,1 0,-26-49,50 74,25 25,0 0,0 25,0 25,25-25,0-1,25-24,24 25,-24-25,-1-25,-24 25,-25-49,25-26,-25-49,0 75,-25 24,25 0,-50 0,26 1,-26 24,50 0,-25 0,25 0,0 0,0 24,0 26,50-25,-50 49,49-49,1 0,-25 49,0-49,-25 25,0-1,25-49,-25 25,0 0,0-25,24 25,-24-25,25 0,0 0,0 0,0 0,24 0,-24 0,0-75,0-24,-1 49,-24-74,0 75,0-1,0 1,0 24,-24 25,24 0,0 0,0 25,24 99,1-100,0 26,-25 0,0-1,25-49,-25 25,0-25,0-50,0 26,0-51,0 1,0 24,0 25,25 25,-1 0,76 100,-1-51</inkml:trace>
  <inkml:trace contextRef="#ctx0" brushRef="#br0" timeOffset="36746.1017">22672 1240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449BF-EEC4-4285-9972-6EF0C4FCB099}" type="datetimeFigureOut">
              <a:rPr lang="en-US" smtClean="0"/>
              <a:t>10/5/2020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6CBDE-FD82-4BA4-88EB-D20E79BE1290}" type="slidenum">
              <a:rPr lang="en-US" smtClean="0"/>
              <a:t>‹#›</a:t>
            </a:fld>
            <a:endParaRPr lang="en-US"/>
          </a:p>
        </p:txBody>
      </p:sp>
    </p:spTree>
    <p:extLst>
      <p:ext uri="{BB962C8B-B14F-4D97-AF65-F5344CB8AC3E}">
        <p14:creationId xmlns:p14="http://schemas.microsoft.com/office/powerpoint/2010/main" val="425591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he.wikipedia.org/wiki/%D7%9E%D7%A9%D7%AA%D7%A0%D7%94_%D7%9E%D7%A7%D7%A8%D7%99"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he.wikipedia.org/wiki/%D7%90%D7%99%D7%A0%D7%98%D7%92%D7%A8%D7%9C" TargetMode="External"/><Relationship Id="rId5" Type="http://schemas.openxmlformats.org/officeDocument/2006/relationships/hyperlink" Target="http://he.wikipedia.org/wiki/%D7%9E%D7%A8%D7%97%D7%91_%D7%94%D7%9E%D7%93%D7%92%D7%9D" TargetMode="External"/><Relationship Id="rId4" Type="http://schemas.openxmlformats.org/officeDocument/2006/relationships/hyperlink" Target="http://he.wikipedia.org/wiki/%D7%A4%D7%95%D7%A0%D7%A7%D7%A6%D7%99%D7%9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1)Common in surveillance systems. Often performed on the pixel level only </a:t>
            </a:r>
          </a:p>
          <a:p>
            <a:pPr marL="0" indent="0">
              <a:buNone/>
            </a:pPr>
            <a:r>
              <a:rPr lang="en-US" dirty="0" smtClean="0"/>
              <a:t>(due to speed constraints).</a:t>
            </a:r>
          </a:p>
          <a:p>
            <a:pPr marL="0" indent="0">
              <a:buNone/>
            </a:pPr>
            <a:endParaRPr lang="en-US" dirty="0" smtClean="0"/>
          </a:p>
          <a:p>
            <a:r>
              <a:rPr lang="en-US" dirty="0" smtClean="0"/>
              <a:t>2) Focuses attention to a region of interest in </a:t>
            </a:r>
          </a:p>
          <a:p>
            <a:pPr marL="0" indent="0">
              <a:buNone/>
            </a:pPr>
            <a:r>
              <a:rPr lang="en-US" dirty="0" smtClean="0"/>
              <a:t>the image. </a:t>
            </a:r>
          </a:p>
          <a:p>
            <a:pPr marL="0" indent="0">
              <a:buNone/>
            </a:pPr>
            <a:endParaRPr lang="en-US" dirty="0" smtClean="0"/>
          </a:p>
          <a:p>
            <a:r>
              <a:rPr lang="en-US" dirty="0" smtClean="0"/>
              <a:t>3) Called also structure </a:t>
            </a:r>
          </a:p>
          <a:p>
            <a:pPr marL="0" indent="0">
              <a:buNone/>
            </a:pPr>
            <a:r>
              <a:rPr lang="en-US" dirty="0" smtClean="0"/>
              <a:t>from motion. Similar problems as in stereo vision.</a:t>
            </a:r>
          </a:p>
          <a:p>
            <a:pPr marL="0" indent="0">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A sparse set of features is often tracked, e.g., corner points.</a:t>
            </a:r>
          </a:p>
          <a:p>
            <a:pPr marL="0" indent="0">
              <a:buNone/>
            </a:pPr>
            <a:endParaRPr lang="en-US" dirty="0" smtClean="0"/>
          </a:p>
          <a:p>
            <a:pPr marL="0" indent="0">
              <a:buNone/>
            </a:pPr>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4</a:t>
            </a:fld>
            <a:endParaRPr lang="en-US"/>
          </a:p>
        </p:txBody>
      </p:sp>
    </p:spTree>
    <p:extLst>
      <p:ext uri="{BB962C8B-B14F-4D97-AF65-F5344CB8AC3E}">
        <p14:creationId xmlns:p14="http://schemas.microsoft.com/office/powerpoint/2010/main" val="28559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xfrm>
            <a:off x="1363663" y="3373438"/>
            <a:ext cx="7507287" cy="3192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24542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326FC-5CAD-4A29-9916-A5E3AE0293C0}" type="slidenum">
              <a:rPr lang="he-IL"/>
              <a:pPr/>
              <a:t>24</a:t>
            </a:fld>
            <a:endParaRPr lang="en-US"/>
          </a:p>
        </p:txBody>
      </p:sp>
      <p:sp>
        <p:nvSpPr>
          <p:cNvPr id="38914" name="Rectangle 2"/>
          <p:cNvSpPr>
            <a:spLocks noGrp="1" noRot="1" noChangeAspect="1" noChangeArrowheads="1" noTextEdit="1"/>
          </p:cNvSpPr>
          <p:nvPr>
            <p:ph type="sldImg"/>
          </p:nvPr>
        </p:nvSpPr>
        <p:spPr>
          <a:xfrm>
            <a:off x="1371600" y="1143000"/>
            <a:ext cx="4114800" cy="3086100"/>
          </a:xfrm>
          <a:ln/>
        </p:spPr>
      </p:sp>
      <p:sp>
        <p:nvSpPr>
          <p:cNvPr id="3891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787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643A50-682D-48B1-A3CB-774402C2E6B1}" type="slidenum">
              <a:rPr lang="he-IL"/>
              <a:pPr/>
              <a:t>25</a:t>
            </a:fld>
            <a:endParaRPr lang="en-US"/>
          </a:p>
        </p:txBody>
      </p:sp>
      <p:sp>
        <p:nvSpPr>
          <p:cNvPr id="40962" name="Rectangle 2"/>
          <p:cNvSpPr>
            <a:spLocks noGrp="1" noRot="1" noChangeAspect="1" noChangeArrowheads="1" noTextEdit="1"/>
          </p:cNvSpPr>
          <p:nvPr>
            <p:ph type="sldImg"/>
          </p:nvPr>
        </p:nvSpPr>
        <p:spPr>
          <a:xfrm>
            <a:off x="1371600" y="1143000"/>
            <a:ext cx="4114800" cy="3086100"/>
          </a:xfrm>
          <a:ln/>
        </p:spPr>
      </p:sp>
      <p:sp>
        <p:nvSpPr>
          <p:cNvPr id="4096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411507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83462A-9AF7-43B6-8A0B-BEA680FF89C0}" type="slidenum">
              <a:rPr lang="he-IL"/>
              <a:pPr/>
              <a:t>26</a:t>
            </a:fld>
            <a:endParaRPr lang="en-US"/>
          </a:p>
        </p:txBody>
      </p:sp>
      <p:sp>
        <p:nvSpPr>
          <p:cNvPr id="43010" name="Rectangle 2"/>
          <p:cNvSpPr>
            <a:spLocks noGrp="1" noRot="1" noChangeAspect="1" noChangeArrowheads="1" noTextEdit="1"/>
          </p:cNvSpPr>
          <p:nvPr>
            <p:ph type="sldImg"/>
          </p:nvPr>
        </p:nvSpPr>
        <p:spPr>
          <a:xfrm>
            <a:off x="1371600" y="1143000"/>
            <a:ext cx="4114800" cy="3086100"/>
          </a:xfrm>
          <a:ln/>
        </p:spPr>
      </p:sp>
      <p:sp>
        <p:nvSpPr>
          <p:cNvPr id="4301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05559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51D50A-8678-4A41-9561-6C4A974F0A3F}" type="slidenum">
              <a:rPr lang="he-IL"/>
              <a:pPr/>
              <a:t>27</a:t>
            </a:fld>
            <a:endParaRPr lang="en-US"/>
          </a:p>
        </p:txBody>
      </p:sp>
      <p:sp>
        <p:nvSpPr>
          <p:cNvPr id="45058" name="Rectangle 2"/>
          <p:cNvSpPr>
            <a:spLocks noGrp="1" noRot="1" noChangeAspect="1" noChangeArrowheads="1" noTextEdit="1"/>
          </p:cNvSpPr>
          <p:nvPr>
            <p:ph type="sldImg"/>
          </p:nvPr>
        </p:nvSpPr>
        <p:spPr>
          <a:xfrm>
            <a:off x="1371600" y="1143000"/>
            <a:ext cx="4114800" cy="3086100"/>
          </a:xfrm>
          <a:ln/>
        </p:spPr>
      </p:sp>
      <p:sp>
        <p:nvSpPr>
          <p:cNvPr id="4505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747350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1EFFB2-DC79-42F6-88C6-61F32A58C1D6}" type="slidenum">
              <a:rPr lang="he-IL"/>
              <a:pPr/>
              <a:t>28</a:t>
            </a:fld>
            <a:endParaRPr lang="en-US"/>
          </a:p>
        </p:txBody>
      </p:sp>
      <p:sp>
        <p:nvSpPr>
          <p:cNvPr id="47106" name="Rectangle 2"/>
          <p:cNvSpPr>
            <a:spLocks noGrp="1" noRot="1" noChangeAspect="1" noChangeArrowheads="1" noTextEdit="1"/>
          </p:cNvSpPr>
          <p:nvPr>
            <p:ph type="sldImg"/>
          </p:nvPr>
        </p:nvSpPr>
        <p:spPr>
          <a:xfrm>
            <a:off x="1371600" y="1143000"/>
            <a:ext cx="4114800" cy="3086100"/>
          </a:xfrm>
          <a:ln/>
        </p:spPr>
      </p:sp>
      <p:sp>
        <p:nvSpPr>
          <p:cNvPr id="4710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46020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61B86C-4A87-45AA-8F5C-6D616EFD28A6}" type="slidenum">
              <a:rPr lang="he-IL"/>
              <a:pPr/>
              <a:t>29</a:t>
            </a:fld>
            <a:endParaRPr lang="en-US"/>
          </a:p>
        </p:txBody>
      </p:sp>
      <p:sp>
        <p:nvSpPr>
          <p:cNvPr id="49154" name="Rectangle 2"/>
          <p:cNvSpPr>
            <a:spLocks noGrp="1" noRot="1" noChangeAspect="1" noChangeArrowheads="1" noTextEdit="1"/>
          </p:cNvSpPr>
          <p:nvPr>
            <p:ph type="sldImg"/>
          </p:nvPr>
        </p:nvSpPr>
        <p:spPr>
          <a:xfrm>
            <a:off x="1371600" y="1143000"/>
            <a:ext cx="4114800" cy="3086100"/>
          </a:xfrm>
          <a:ln/>
        </p:spPr>
      </p:sp>
      <p:sp>
        <p:nvSpPr>
          <p:cNvPr id="4915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21665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D9354-32FB-4D02-9C6D-28F438FEBD82}" type="slidenum">
              <a:rPr lang="he-IL"/>
              <a:pPr/>
              <a:t>30</a:t>
            </a:fld>
            <a:endParaRPr lang="en-US"/>
          </a:p>
        </p:txBody>
      </p:sp>
      <p:sp>
        <p:nvSpPr>
          <p:cNvPr id="51202" name="Rectangle 2"/>
          <p:cNvSpPr>
            <a:spLocks noGrp="1" noRot="1" noChangeAspect="1" noChangeArrowheads="1" noTextEdit="1"/>
          </p:cNvSpPr>
          <p:nvPr>
            <p:ph type="sldImg"/>
          </p:nvPr>
        </p:nvSpPr>
        <p:spPr>
          <a:xfrm>
            <a:off x="1371600" y="1143000"/>
            <a:ext cx="4114800" cy="3086100"/>
          </a:xfrm>
          <a:ln/>
        </p:spPr>
      </p:sp>
      <p:sp>
        <p:nvSpPr>
          <p:cNvPr id="5120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417053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keep doing this iteratively until we</a:t>
            </a:r>
            <a:r>
              <a:rPr lang="en-US" baseline="0" dirty="0" smtClean="0"/>
              <a:t> do not have to move any more. Until the shift vector is zero.</a:t>
            </a:r>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31</a:t>
            </a:fld>
            <a:endParaRPr lang="en-US"/>
          </a:p>
        </p:txBody>
      </p:sp>
    </p:spTree>
    <p:extLst>
      <p:ext uri="{BB962C8B-B14F-4D97-AF65-F5344CB8AC3E}">
        <p14:creationId xmlns:p14="http://schemas.microsoft.com/office/powerpoint/2010/main" val="59499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Nx</a:t>
            </a:r>
            <a:r>
              <a:rPr lang="en-US" baseline="0" dirty="0" smtClean="0"/>
              <a:t> = the number of points</a:t>
            </a:r>
          </a:p>
          <a:p>
            <a:r>
              <a:rPr lang="en-US" baseline="0" dirty="0" smtClean="0"/>
              <a:t>We find the mean by adding up all the points, which are represented by a two dimensional vector (</a:t>
            </a:r>
            <a:r>
              <a:rPr lang="en-US" baseline="0" dirty="0" err="1" smtClean="0"/>
              <a:t>x,y</a:t>
            </a:r>
            <a:r>
              <a:rPr lang="en-US" baseline="0" dirty="0" smtClean="0"/>
              <a:t>) and dividing by the total number of points.</a:t>
            </a:r>
          </a:p>
          <a:p>
            <a:r>
              <a:rPr lang="en-US" baseline="0" dirty="0" smtClean="0"/>
              <a:t>Then we </a:t>
            </a:r>
            <a:r>
              <a:rPr lang="en-US" baseline="0" dirty="0" err="1" smtClean="0"/>
              <a:t>substract</a:t>
            </a:r>
            <a:r>
              <a:rPr lang="en-US" baseline="0" dirty="0" smtClean="0"/>
              <a:t> the point where we started, so we get a vector.</a:t>
            </a:r>
          </a:p>
          <a:p>
            <a:r>
              <a:rPr lang="en-US" baseline="0" dirty="0" smtClean="0"/>
              <a:t>The mean shift vector always points to the direction of the densest point of data points</a:t>
            </a:r>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32</a:t>
            </a:fld>
            <a:endParaRPr lang="en-US"/>
          </a:p>
        </p:txBody>
      </p:sp>
    </p:spTree>
    <p:extLst>
      <p:ext uri="{BB962C8B-B14F-4D97-AF65-F5344CB8AC3E}">
        <p14:creationId xmlns:p14="http://schemas.microsoft.com/office/powerpoint/2010/main" val="264248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אפשר</a:t>
            </a:r>
            <a:r>
              <a:rPr lang="he-IL" baseline="0" dirty="0" smtClean="0"/>
              <a:t> להשתמש ב </a:t>
            </a:r>
            <a:r>
              <a:rPr lang="en-US" baseline="0" dirty="0" smtClean="0"/>
              <a:t>TRACKING</a:t>
            </a:r>
            <a:r>
              <a:rPr lang="he-IL" baseline="0" dirty="0" smtClean="0"/>
              <a:t> למטרות סטטיסטיות כמו ספירת כמה אנשים נכנסים לרכבת ובאיזה שעות, להשתמש במצלמות שכבר פרוסות ברחובות כדי לספור מכוניות בקטע כביש מסויים, מניעת היווצרות פקקים ע"י יעול תזמוני הרמזורים ע"י שילוב מידע של כמה מכוניות באות לצומת מכל צד למשל.. השימושים הם אינסופיים</a:t>
            </a:r>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5</a:t>
            </a:fld>
            <a:endParaRPr lang="en-US"/>
          </a:p>
        </p:txBody>
      </p:sp>
    </p:spTree>
    <p:extLst>
      <p:ext uri="{BB962C8B-B14F-4D97-AF65-F5344CB8AC3E}">
        <p14:creationId xmlns:p14="http://schemas.microsoft.com/office/powerpoint/2010/main" val="45430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1" i="0" kern="1200" dirty="0" smtClean="0">
                <a:solidFill>
                  <a:schemeClr val="tx1"/>
                </a:solidFill>
                <a:effectLst/>
                <a:latin typeface="+mn-lt"/>
                <a:ea typeface="+mn-ea"/>
                <a:cs typeface="+mn-cs"/>
              </a:rPr>
              <a:t>פונקציית צפיפות</a:t>
            </a:r>
            <a:r>
              <a:rPr lang="he-IL" sz="1200" b="0" i="0" kern="1200" dirty="0" smtClean="0">
                <a:solidFill>
                  <a:schemeClr val="tx1"/>
                </a:solidFill>
                <a:effectLst/>
                <a:latin typeface="+mn-lt"/>
                <a:ea typeface="+mn-ea"/>
                <a:cs typeface="+mn-cs"/>
              </a:rPr>
              <a:t> של </a:t>
            </a:r>
            <a:r>
              <a:rPr lang="he-IL" sz="1200" b="0" i="0" u="none" strike="noStrike" kern="1200" dirty="0" smtClean="0">
                <a:solidFill>
                  <a:schemeClr val="tx1"/>
                </a:solidFill>
                <a:effectLst/>
                <a:latin typeface="+mn-lt"/>
                <a:ea typeface="+mn-ea"/>
                <a:cs typeface="+mn-cs"/>
                <a:hlinkClick r:id="rId3" tooltip="משתנה מקרי"/>
              </a:rPr>
              <a:t>משתנה מקרי</a:t>
            </a:r>
            <a:r>
              <a:rPr lang="he-IL" sz="1200" b="0" i="0" kern="1200" dirty="0" smtClean="0">
                <a:solidFill>
                  <a:schemeClr val="tx1"/>
                </a:solidFill>
                <a:effectLst/>
                <a:latin typeface="+mn-lt"/>
                <a:ea typeface="+mn-ea"/>
                <a:cs typeface="+mn-cs"/>
              </a:rPr>
              <a:t> היא </a:t>
            </a:r>
            <a:r>
              <a:rPr lang="he-IL" sz="1200" b="0" i="0" u="none" strike="noStrike" kern="1200" dirty="0" smtClean="0">
                <a:solidFill>
                  <a:schemeClr val="tx1"/>
                </a:solidFill>
                <a:effectLst/>
                <a:latin typeface="+mn-lt"/>
                <a:ea typeface="+mn-ea"/>
                <a:cs typeface="+mn-cs"/>
                <a:hlinkClick r:id="rId4" tooltip="פונקציה"/>
              </a:rPr>
              <a:t>פונקציה</a:t>
            </a:r>
            <a:r>
              <a:rPr lang="he-IL" sz="1200" b="0" i="0" kern="1200" dirty="0" smtClean="0">
                <a:solidFill>
                  <a:schemeClr val="tx1"/>
                </a:solidFill>
                <a:effectLst/>
                <a:latin typeface="+mn-lt"/>
                <a:ea typeface="+mn-ea"/>
                <a:cs typeface="+mn-cs"/>
              </a:rPr>
              <a:t> המתארת את צפיפות המשתנה בכל נקודה ב</a:t>
            </a:r>
            <a:r>
              <a:rPr lang="he-IL" sz="1200" b="0" i="0" u="none" strike="noStrike" kern="1200" dirty="0" smtClean="0">
                <a:solidFill>
                  <a:schemeClr val="tx1"/>
                </a:solidFill>
                <a:effectLst/>
                <a:latin typeface="+mn-lt"/>
                <a:ea typeface="+mn-ea"/>
                <a:cs typeface="+mn-cs"/>
                <a:hlinkClick r:id="rId5" tooltip="מרחב המדגם"/>
              </a:rPr>
              <a:t>מרחב המדגם</a:t>
            </a:r>
            <a:r>
              <a:rPr lang="he-IL"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r" rtl="1"/>
            <a:r>
              <a:rPr lang="he-IL" sz="1200" b="0" i="0" kern="1200" dirty="0" smtClean="0">
                <a:solidFill>
                  <a:schemeClr val="tx1"/>
                </a:solidFill>
                <a:effectLst/>
                <a:latin typeface="+mn-lt"/>
                <a:ea typeface="+mn-ea"/>
                <a:cs typeface="+mn-cs"/>
              </a:rPr>
              <a:t>ההסתברות שמשתנה מקרי יימצא בקטע מסוים היא ה</a:t>
            </a:r>
            <a:r>
              <a:rPr lang="he-IL" sz="1200" b="0" i="0" u="none" strike="noStrike" kern="1200" dirty="0" smtClean="0">
                <a:solidFill>
                  <a:schemeClr val="tx1"/>
                </a:solidFill>
                <a:effectLst/>
                <a:latin typeface="+mn-lt"/>
                <a:ea typeface="+mn-ea"/>
                <a:cs typeface="+mn-cs"/>
                <a:hlinkClick r:id="rId6" tooltip="אינטגרל"/>
              </a:rPr>
              <a:t>אינטגרל</a:t>
            </a:r>
            <a:r>
              <a:rPr lang="he-IL" sz="1200" b="0" i="0" kern="1200" dirty="0" smtClean="0">
                <a:solidFill>
                  <a:schemeClr val="tx1"/>
                </a:solidFill>
                <a:effectLst/>
                <a:latin typeface="+mn-lt"/>
                <a:ea typeface="+mn-ea"/>
                <a:cs typeface="+mn-cs"/>
              </a:rPr>
              <a:t> של הצפיפות בקטע ולכן המשתנה נוטה יותר לקבל ערכים שבהם הצפיפות גבוהה.</a:t>
            </a:r>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33</a:t>
            </a:fld>
            <a:endParaRPr lang="en-US"/>
          </a:p>
        </p:txBody>
      </p:sp>
    </p:spTree>
    <p:extLst>
      <p:ext uri="{BB962C8B-B14F-4D97-AF65-F5344CB8AC3E}">
        <p14:creationId xmlns:p14="http://schemas.microsoft.com/office/powerpoint/2010/main" val="169489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9</a:t>
            </a:fld>
            <a:endParaRPr lang="en-US"/>
          </a:p>
        </p:txBody>
      </p:sp>
    </p:spTree>
    <p:extLst>
      <p:ext uri="{BB962C8B-B14F-4D97-AF65-F5344CB8AC3E}">
        <p14:creationId xmlns:p14="http://schemas.microsoft.com/office/powerpoint/2010/main" val="31328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13</a:t>
            </a:fld>
            <a:endParaRPr lang="en-US"/>
          </a:p>
        </p:txBody>
      </p:sp>
    </p:spTree>
    <p:extLst>
      <p:ext uri="{BB962C8B-B14F-4D97-AF65-F5344CB8AC3E}">
        <p14:creationId xmlns:p14="http://schemas.microsoft.com/office/powerpoint/2010/main" val="32644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A419E253-9D65-4905-B60E-6768032D4CDB}" type="slidenum">
              <a:rPr lang="he-IL"/>
              <a:pPr eaLnBrk="1" hangingPunct="1"/>
              <a:t>14</a:t>
            </a:fld>
            <a:endParaRPr lang="en-US"/>
          </a:p>
        </p:txBody>
      </p:sp>
      <p:sp>
        <p:nvSpPr>
          <p:cNvPr id="105475" name="Rectangle 2"/>
          <p:cNvSpPr>
            <a:spLocks noGrp="1" noRot="1" noChangeAspect="1" noChangeArrowheads="1" noTextEdit="1"/>
          </p:cNvSpPr>
          <p:nvPr>
            <p:ph type="sldImg"/>
          </p:nvPr>
        </p:nvSpPr>
        <p:spPr>
          <a:xfrm>
            <a:off x="3344863" y="531813"/>
            <a:ext cx="3549650" cy="2662237"/>
          </a:xfrm>
          <a:ln/>
        </p:spPr>
      </p:sp>
      <p:sp>
        <p:nvSpPr>
          <p:cNvPr id="105476" name="Rectangle 3"/>
          <p:cNvSpPr>
            <a:spLocks noGrp="1" noChangeArrowheads="1"/>
          </p:cNvSpPr>
          <p:nvPr>
            <p:ph type="body" idx="1"/>
          </p:nvPr>
        </p:nvSpPr>
        <p:spPr>
          <a:xfrm>
            <a:off x="1363663" y="3373438"/>
            <a:ext cx="7507287" cy="3194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sz="1200" dirty="0" smtClean="0">
                <a:latin typeface="Times New Roman" pitchFamily="18" charset="0"/>
              </a:rPr>
              <a:t>(a)	A smooth sphere is rotating under constant illumination. Thus the optical flow field is zero, but the motion field is not.</a:t>
            </a:r>
          </a:p>
          <a:p>
            <a:pPr>
              <a:spcBef>
                <a:spcPct val="50000"/>
              </a:spcBef>
            </a:pPr>
            <a:r>
              <a:rPr lang="en-US" sz="1200" dirty="0" smtClean="0">
                <a:latin typeface="Times New Roman" pitchFamily="18" charset="0"/>
              </a:rPr>
              <a:t>(b)	A fixed sphere is illuminated by a moving source—the shading of the image changes. Thus the motion field is zero, but the optical flow field is not.</a:t>
            </a:r>
          </a:p>
          <a:p>
            <a:pPr eaLnBrk="1" hangingPunct="1"/>
            <a:endParaRPr lang="en-US" dirty="0" smtClean="0"/>
          </a:p>
        </p:txBody>
      </p:sp>
    </p:spTree>
    <p:extLst>
      <p:ext uri="{BB962C8B-B14F-4D97-AF65-F5344CB8AC3E}">
        <p14:creationId xmlns:p14="http://schemas.microsoft.com/office/powerpoint/2010/main" val="78964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Motion is going</a:t>
            </a:r>
            <a:r>
              <a:rPr lang="en-US" baseline="0" dirty="0" smtClean="0"/>
              <a:t> right but optic flow is going up</a:t>
            </a:r>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15</a:t>
            </a:fld>
            <a:endParaRPr lang="en-US"/>
          </a:p>
        </p:txBody>
      </p:sp>
    </p:spTree>
    <p:extLst>
      <p:ext uri="{BB962C8B-B14F-4D97-AF65-F5344CB8AC3E}">
        <p14:creationId xmlns:p14="http://schemas.microsoft.com/office/powerpoint/2010/main" val="209331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Intuitively, corners—not edges—are the points </a:t>
            </a:r>
          </a:p>
          <a:p>
            <a:r>
              <a:rPr lang="en-US" dirty="0" smtClean="0"/>
              <a:t>that contain enough information to be picked out </a:t>
            </a:r>
          </a:p>
          <a:p>
            <a:r>
              <a:rPr lang="en-US" dirty="0" smtClean="0"/>
              <a:t>from one frame to the next.</a:t>
            </a:r>
          </a:p>
          <a:p>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16</a:t>
            </a:fld>
            <a:endParaRPr lang="en-US"/>
          </a:p>
        </p:txBody>
      </p:sp>
    </p:spTree>
    <p:extLst>
      <p:ext uri="{BB962C8B-B14F-4D97-AF65-F5344CB8AC3E}">
        <p14:creationId xmlns:p14="http://schemas.microsoft.com/office/powerpoint/2010/main" val="426513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6CBDE-FD82-4BA4-88EB-D20E79BE1290}" type="slidenum">
              <a:rPr lang="en-US" smtClean="0"/>
              <a:t>17</a:t>
            </a:fld>
            <a:endParaRPr lang="en-US"/>
          </a:p>
        </p:txBody>
      </p:sp>
    </p:spTree>
    <p:extLst>
      <p:ext uri="{BB962C8B-B14F-4D97-AF65-F5344CB8AC3E}">
        <p14:creationId xmlns:p14="http://schemas.microsoft.com/office/powerpoint/2010/main" val="132129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xfrm>
            <a:off x="1363663" y="3373438"/>
            <a:ext cx="7507287" cy="3192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9403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4753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415957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741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872857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2177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4117459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2051545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177733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370014" y="301625"/>
            <a:ext cx="7313612"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370014" y="1827213"/>
            <a:ext cx="357981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02225" y="1827213"/>
            <a:ext cx="3581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370014" y="3960813"/>
            <a:ext cx="357981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102225" y="3960813"/>
            <a:ext cx="3581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8400"/>
            <a:ext cx="2133600" cy="457200"/>
          </a:xfrm>
        </p:spPr>
        <p:txBody>
          <a:bodyPr/>
          <a:lstStyle>
            <a:lvl1pPr>
              <a:defRPr/>
            </a:lvl1pPr>
          </a:lstStyle>
          <a:p>
            <a:endParaRPr 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8400"/>
            <a:ext cx="2133600" cy="457200"/>
          </a:xfrm>
        </p:spPr>
        <p:txBody>
          <a:bodyPr/>
          <a:lstStyle>
            <a:lvl1pPr>
              <a:defRPr/>
            </a:lvl1pPr>
          </a:lstStyle>
          <a:p>
            <a:fld id="{CFE530BF-2706-4E75-B7C0-9DDED949EC85}" type="slidenum">
              <a:rPr lang="he-IL"/>
              <a:pPr/>
              <a:t>‹#›</a:t>
            </a:fld>
            <a:endParaRPr lang="en-US"/>
          </a:p>
        </p:txBody>
      </p:sp>
    </p:spTree>
    <p:extLst>
      <p:ext uri="{BB962C8B-B14F-4D97-AF65-F5344CB8AC3E}">
        <p14:creationId xmlns:p14="http://schemas.microsoft.com/office/powerpoint/2010/main" val="409031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88638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315E25-3593-44A6-86DB-56C15C5B563C}"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4003658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315E25-3593-44A6-86DB-56C15C5B563C}"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95914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315E25-3593-44A6-86DB-56C15C5B563C}" type="datetimeFigureOut">
              <a:rPr lang="en-US" smtClean="0"/>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1097922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315E25-3593-44A6-86DB-56C15C5B563C}" type="datetimeFigureOut">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284732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315E25-3593-44A6-86DB-56C15C5B563C}" type="datetimeFigureOut">
              <a:rPr lang="en-US" smtClean="0"/>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3778814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15E25-3593-44A6-86DB-56C15C5B563C}"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204064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315E25-3593-44A6-86DB-56C15C5B563C}"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2B2D3-518F-44CF-896F-233659617017}" type="slidenum">
              <a:rPr lang="en-US" smtClean="0"/>
              <a:t>‹#›</a:t>
            </a:fld>
            <a:endParaRPr lang="en-US"/>
          </a:p>
        </p:txBody>
      </p:sp>
    </p:spTree>
    <p:extLst>
      <p:ext uri="{BB962C8B-B14F-4D97-AF65-F5344CB8AC3E}">
        <p14:creationId xmlns:p14="http://schemas.microsoft.com/office/powerpoint/2010/main" val="2934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315E25-3593-44A6-86DB-56C15C5B563C}" type="datetimeFigureOut">
              <a:rPr lang="en-US" smtClean="0"/>
              <a:t>10/5/2020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CA2B2D3-518F-44CF-896F-233659617017}" type="slidenum">
              <a:rPr lang="en-US" smtClean="0"/>
              <a:t>‹#›</a:t>
            </a:fld>
            <a:endParaRPr lang="en-US"/>
          </a:p>
        </p:txBody>
      </p:sp>
    </p:spTree>
    <p:extLst>
      <p:ext uri="{BB962C8B-B14F-4D97-AF65-F5344CB8AC3E}">
        <p14:creationId xmlns:p14="http://schemas.microsoft.com/office/powerpoint/2010/main" val="278891596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customXml" Target="../ink/ink3.xml"/><Relationship Id="rId4" Type="http://schemas.openxmlformats.org/officeDocument/2006/relationships/image" Target="../media/image15.JPG"/></Relationships>
</file>

<file path=ppt/slides/_rels/slide3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4.wmf"/><Relationship Id="rId3" Type="http://schemas.openxmlformats.org/officeDocument/2006/relationships/image" Target="../media/image25.png"/><Relationship Id="rId7" Type="http://schemas.openxmlformats.org/officeDocument/2006/relationships/image" Target="../media/image21.e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3.emf"/><Relationship Id="rId5" Type="http://schemas.openxmlformats.org/officeDocument/2006/relationships/image" Target="../media/image2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2.wmf"/></Relationships>
</file>

<file path=ppt/slides/_rels/slide3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9.png"/><Relationship Id="rId7" Type="http://schemas.openxmlformats.org/officeDocument/2006/relationships/oleObject" Target="../embeddings/oleObject8.bin"/><Relationship Id="rId12" Type="http://schemas.openxmlformats.org/officeDocument/2006/relationships/image" Target="../media/image30.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image" Target="../media/image26.wmf"/><Relationship Id="rId10" Type="http://schemas.openxmlformats.org/officeDocument/2006/relationships/image" Target="../media/image28.wmf"/><Relationship Id="rId4" Type="http://schemas.openxmlformats.org/officeDocument/2006/relationships/oleObject" Target="../embeddings/oleObject7.bin"/><Relationship Id="rId9"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0300" y="2992079"/>
            <a:ext cx="5825202" cy="671011"/>
          </a:xfrm>
        </p:spPr>
        <p:txBody>
          <a:bodyPr/>
          <a:lstStyle/>
          <a:p>
            <a:r>
              <a:rPr lang="en-US" dirty="0" smtClean="0"/>
              <a:t>Introduction To Tracking</a:t>
            </a:r>
            <a:endParaRPr lang="en-US" dirty="0"/>
          </a:p>
        </p:txBody>
      </p:sp>
      <p:sp>
        <p:nvSpPr>
          <p:cNvPr id="3" name="Subtitle 2"/>
          <p:cNvSpPr>
            <a:spLocks noGrp="1"/>
          </p:cNvSpPr>
          <p:nvPr>
            <p:ph type="subTitle" idx="1"/>
          </p:nvPr>
        </p:nvSpPr>
        <p:spPr>
          <a:xfrm>
            <a:off x="1130300" y="3663090"/>
            <a:ext cx="5825202" cy="822674"/>
          </a:xfrm>
        </p:spPr>
        <p:txBody>
          <a:bodyPr/>
          <a:lstStyle/>
          <a:p>
            <a:endParaRPr lang="en-US" dirty="0"/>
          </a:p>
        </p:txBody>
      </p:sp>
    </p:spTree>
    <p:extLst>
      <p:ext uri="{BB962C8B-B14F-4D97-AF65-F5344CB8AC3E}">
        <p14:creationId xmlns:p14="http://schemas.microsoft.com/office/powerpoint/2010/main" val="25721102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nodePh="1">
                                  <p:stCondLst>
                                    <p:cond delay="0"/>
                                  </p:stCondLst>
                                  <p:endCondLst>
                                    <p:cond evt="begin" delay="0">
                                      <p:tn val="5"/>
                                    </p:cond>
                                  </p:end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827" y="2917371"/>
            <a:ext cx="6347713" cy="1320800"/>
          </a:xfrm>
        </p:spPr>
        <p:txBody>
          <a:bodyPr>
            <a:normAutofit/>
          </a:bodyPr>
          <a:lstStyle/>
          <a:p>
            <a:r>
              <a:rPr lang="en-US" sz="4800" dirty="0" smtClean="0"/>
              <a:t>Motion Estimation</a:t>
            </a:r>
            <a:endParaRPr lang="en-US" sz="4800" dirty="0"/>
          </a:p>
        </p:txBody>
      </p:sp>
    </p:spTree>
    <p:extLst>
      <p:ext uri="{BB962C8B-B14F-4D97-AF65-F5344CB8AC3E}">
        <p14:creationId xmlns:p14="http://schemas.microsoft.com/office/powerpoint/2010/main" val="397450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Matching Method</a:t>
            </a:r>
            <a:endParaRPr lang="en-US" dirty="0"/>
          </a:p>
        </p:txBody>
      </p:sp>
      <p:sp>
        <p:nvSpPr>
          <p:cNvPr id="3" name="Content Placeholder 2"/>
          <p:cNvSpPr>
            <a:spLocks noGrp="1"/>
          </p:cNvSpPr>
          <p:nvPr>
            <p:ph idx="1"/>
          </p:nvPr>
        </p:nvSpPr>
        <p:spPr/>
        <p:txBody>
          <a:bodyPr/>
          <a:lstStyle/>
          <a:p>
            <a:r>
              <a:rPr lang="en-US" sz="1800" dirty="0"/>
              <a:t>For a given region in one frame, find the corresponding region in the next frame by finding the maximum correlation score (or other block matching criteria) in a search region</a:t>
            </a:r>
          </a:p>
          <a:p>
            <a:endParaRPr lang="en-US" dirty="0"/>
          </a:p>
        </p:txBody>
      </p:sp>
    </p:spTree>
    <p:extLst>
      <p:ext uri="{BB962C8B-B14F-4D97-AF65-F5344CB8AC3E}">
        <p14:creationId xmlns:p14="http://schemas.microsoft.com/office/powerpoint/2010/main" val="1997548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Matching Method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182" y="1956499"/>
            <a:ext cx="3359138" cy="3497585"/>
          </a:xfrm>
        </p:spPr>
      </p:pic>
    </p:spTree>
    <p:extLst>
      <p:ext uri="{BB962C8B-B14F-4D97-AF65-F5344CB8AC3E}">
        <p14:creationId xmlns:p14="http://schemas.microsoft.com/office/powerpoint/2010/main" val="4204189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Matching Method</a:t>
            </a:r>
            <a:endParaRPr lang="en-US" dirty="0"/>
          </a:p>
        </p:txBody>
      </p:sp>
      <p:pic>
        <p:nvPicPr>
          <p:cNvPr id="4" name="Motion Estimation using Block MAtching Algorith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59188" y="1930400"/>
            <a:ext cx="5448534" cy="4111625"/>
          </a:xfrm>
        </p:spPr>
      </p:pic>
    </p:spTree>
    <p:extLst>
      <p:ext uri="{BB962C8B-B14F-4D97-AF65-F5344CB8AC3E}">
        <p14:creationId xmlns:p14="http://schemas.microsoft.com/office/powerpoint/2010/main" val="4753105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6" descr="nonzeromotionfie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13" y="2075543"/>
            <a:ext cx="5839263" cy="317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37"/>
          <p:cNvSpPr txBox="1">
            <a:spLocks noChangeArrowheads="1"/>
          </p:cNvSpPr>
          <p:nvPr/>
        </p:nvSpPr>
        <p:spPr bwMode="auto">
          <a:xfrm>
            <a:off x="1484885" y="5254854"/>
            <a:ext cx="4771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862013" algn="ctr"/>
                <a:tab pos="2974975" algn="ctr"/>
                <a:tab pos="5768975" algn="ctr"/>
              </a:tabLst>
              <a:defRPr>
                <a:solidFill>
                  <a:schemeClr val="tx1"/>
                </a:solidFill>
                <a:latin typeface="Arial" charset="0"/>
                <a:cs typeface="Arial" charset="0"/>
              </a:defRPr>
            </a:lvl1pPr>
            <a:lvl2pPr marL="742950" indent="-285750" eaLnBrk="0" hangingPunct="0">
              <a:tabLst>
                <a:tab pos="862013" algn="ctr"/>
                <a:tab pos="2974975" algn="ctr"/>
                <a:tab pos="5768975" algn="ctr"/>
              </a:tabLst>
              <a:defRPr>
                <a:solidFill>
                  <a:schemeClr val="tx1"/>
                </a:solidFill>
                <a:latin typeface="Arial" charset="0"/>
                <a:cs typeface="Arial" charset="0"/>
              </a:defRPr>
            </a:lvl2pPr>
            <a:lvl3pPr marL="1143000" indent="-228600" eaLnBrk="0" hangingPunct="0">
              <a:tabLst>
                <a:tab pos="862013" algn="ctr"/>
                <a:tab pos="2974975" algn="ctr"/>
                <a:tab pos="5768975" algn="ctr"/>
              </a:tabLst>
              <a:defRPr>
                <a:solidFill>
                  <a:schemeClr val="tx1"/>
                </a:solidFill>
                <a:latin typeface="Arial" charset="0"/>
                <a:cs typeface="Arial" charset="0"/>
              </a:defRPr>
            </a:lvl3pPr>
            <a:lvl4pPr marL="1600200" indent="-228600" eaLnBrk="0" hangingPunct="0">
              <a:tabLst>
                <a:tab pos="862013" algn="ctr"/>
                <a:tab pos="2974975" algn="ctr"/>
                <a:tab pos="5768975" algn="ctr"/>
              </a:tabLst>
              <a:defRPr>
                <a:solidFill>
                  <a:schemeClr val="tx1"/>
                </a:solidFill>
                <a:latin typeface="Arial" charset="0"/>
                <a:cs typeface="Arial" charset="0"/>
              </a:defRPr>
            </a:lvl4pPr>
            <a:lvl5pPr marL="2057400" indent="-228600" eaLnBrk="0" hangingPunct="0">
              <a:tabLst>
                <a:tab pos="862013" algn="ctr"/>
                <a:tab pos="2974975" algn="ctr"/>
                <a:tab pos="5768975" algn="ctr"/>
              </a:tabLst>
              <a:defRPr>
                <a:solidFill>
                  <a:schemeClr val="tx1"/>
                </a:solidFill>
                <a:latin typeface="Arial" charset="0"/>
                <a:cs typeface="Arial" charset="0"/>
              </a:defRPr>
            </a:lvl5pPr>
            <a:lvl6pPr marL="2514600" indent="-228600" eaLnBrk="0" fontAlgn="base" hangingPunct="0">
              <a:spcBef>
                <a:spcPct val="0"/>
              </a:spcBef>
              <a:spcAft>
                <a:spcPct val="0"/>
              </a:spcAft>
              <a:tabLst>
                <a:tab pos="862013" algn="ctr"/>
                <a:tab pos="2974975" algn="ctr"/>
                <a:tab pos="5768975" algn="ctr"/>
              </a:tabLst>
              <a:defRPr>
                <a:solidFill>
                  <a:schemeClr val="tx1"/>
                </a:solidFill>
                <a:latin typeface="Arial" charset="0"/>
                <a:cs typeface="Arial" charset="0"/>
              </a:defRPr>
            </a:lvl6pPr>
            <a:lvl7pPr marL="2971800" indent="-228600" eaLnBrk="0" fontAlgn="base" hangingPunct="0">
              <a:spcBef>
                <a:spcPct val="0"/>
              </a:spcBef>
              <a:spcAft>
                <a:spcPct val="0"/>
              </a:spcAft>
              <a:tabLst>
                <a:tab pos="862013" algn="ctr"/>
                <a:tab pos="2974975" algn="ctr"/>
                <a:tab pos="5768975" algn="ctr"/>
              </a:tabLst>
              <a:defRPr>
                <a:solidFill>
                  <a:schemeClr val="tx1"/>
                </a:solidFill>
                <a:latin typeface="Arial" charset="0"/>
                <a:cs typeface="Arial" charset="0"/>
              </a:defRPr>
            </a:lvl7pPr>
            <a:lvl8pPr marL="3429000" indent="-228600" eaLnBrk="0" fontAlgn="base" hangingPunct="0">
              <a:spcBef>
                <a:spcPct val="0"/>
              </a:spcBef>
              <a:spcAft>
                <a:spcPct val="0"/>
              </a:spcAft>
              <a:tabLst>
                <a:tab pos="862013" algn="ctr"/>
                <a:tab pos="2974975" algn="ctr"/>
                <a:tab pos="5768975" algn="ctr"/>
              </a:tabLst>
              <a:defRPr>
                <a:solidFill>
                  <a:schemeClr val="tx1"/>
                </a:solidFill>
                <a:latin typeface="Arial" charset="0"/>
                <a:cs typeface="Arial" charset="0"/>
              </a:defRPr>
            </a:lvl8pPr>
            <a:lvl9pPr marL="3886200" indent="-228600" eaLnBrk="0" fontAlgn="base" hangingPunct="0">
              <a:spcBef>
                <a:spcPct val="0"/>
              </a:spcBef>
              <a:spcAft>
                <a:spcPct val="0"/>
              </a:spcAft>
              <a:tabLst>
                <a:tab pos="862013" algn="ctr"/>
                <a:tab pos="2974975" algn="ctr"/>
                <a:tab pos="5768975" algn="ctr"/>
              </a:tabLst>
              <a:defRPr>
                <a:solidFill>
                  <a:schemeClr val="tx1"/>
                </a:solidFill>
                <a:latin typeface="Arial" charset="0"/>
                <a:cs typeface="Arial" charset="0"/>
              </a:defRPr>
            </a:lvl9pPr>
          </a:lstStyle>
          <a:p>
            <a:pPr>
              <a:spcBef>
                <a:spcPct val="50000"/>
              </a:spcBef>
            </a:pPr>
            <a:r>
              <a:rPr lang="en-US" sz="2400" dirty="0">
                <a:latin typeface="Times New Roman" pitchFamily="18" charset="0"/>
              </a:rPr>
              <a:t>	</a:t>
            </a:r>
            <a:r>
              <a:rPr lang="en-US" sz="2400" dirty="0" smtClean="0">
                <a:latin typeface="Times New Roman" pitchFamily="18" charset="0"/>
              </a:rPr>
              <a:t>(</a:t>
            </a:r>
            <a:r>
              <a:rPr lang="en-US" sz="2400" dirty="0">
                <a:latin typeface="Times New Roman" pitchFamily="18" charset="0"/>
              </a:rPr>
              <a:t>a)	</a:t>
            </a:r>
            <a:r>
              <a:rPr lang="en-US" sz="2400" dirty="0" smtClean="0">
                <a:latin typeface="Times New Roman" pitchFamily="18" charset="0"/>
              </a:rPr>
              <a:t>                         (</a:t>
            </a:r>
            <a:r>
              <a:rPr lang="en-US" sz="2400" dirty="0">
                <a:latin typeface="Times New Roman" pitchFamily="18" charset="0"/>
              </a:rPr>
              <a:t>b)</a:t>
            </a:r>
          </a:p>
        </p:txBody>
      </p:sp>
      <p:sp>
        <p:nvSpPr>
          <p:cNvPr id="50181" name="Title 6"/>
          <p:cNvSpPr>
            <a:spLocks noGrp="1"/>
          </p:cNvSpPr>
          <p:nvPr>
            <p:ph type="title"/>
          </p:nvPr>
        </p:nvSpPr>
        <p:spPr/>
        <p:txBody>
          <a:bodyPr/>
          <a:lstStyle/>
          <a:p>
            <a:pPr algn="l" eaLnBrk="1" hangingPunct="1"/>
            <a:r>
              <a:rPr lang="en-US" dirty="0" smtClean="0"/>
              <a:t>Optical Flow </a:t>
            </a:r>
            <a:r>
              <a:rPr lang="en-US" dirty="0" smtClean="0">
                <a:sym typeface="Symbol" pitchFamily="18" charset="2"/>
              </a:rPr>
              <a:t></a:t>
            </a:r>
            <a:r>
              <a:rPr lang="en-US" dirty="0" smtClean="0"/>
              <a:t> Motion Field</a:t>
            </a:r>
          </a:p>
        </p:txBody>
      </p:sp>
    </p:spTree>
    <p:extLst>
      <p:ext uri="{BB962C8B-B14F-4D97-AF65-F5344CB8AC3E}">
        <p14:creationId xmlns:p14="http://schemas.microsoft.com/office/powerpoint/2010/main" val="4072085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Visible Motion and True Motion</a:t>
            </a:r>
            <a:endParaRPr lang="en-US" dirty="0"/>
          </a:p>
        </p:txBody>
      </p:sp>
      <p:sp>
        <p:nvSpPr>
          <p:cNvPr id="3" name="Content Placeholder 2"/>
          <p:cNvSpPr>
            <a:spLocks noGrp="1"/>
          </p:cNvSpPr>
          <p:nvPr>
            <p:ph idx="1"/>
          </p:nvPr>
        </p:nvSpPr>
        <p:spPr/>
        <p:txBody>
          <a:bodyPr/>
          <a:lstStyle/>
          <a:p>
            <a:r>
              <a:rPr lang="en-US" dirty="0"/>
              <a:t>OPTIC FLOW </a:t>
            </a:r>
            <a:r>
              <a:rPr lang="en-US" dirty="0" smtClean="0"/>
              <a:t>- </a:t>
            </a:r>
            <a:r>
              <a:rPr lang="en-US" dirty="0"/>
              <a:t>apparent motion of the same (similar) </a:t>
            </a:r>
            <a:r>
              <a:rPr lang="en-US" dirty="0" smtClean="0"/>
              <a:t>intensity patterns</a:t>
            </a:r>
          </a:p>
          <a:p>
            <a:r>
              <a:rPr lang="en-US" dirty="0" smtClean="0"/>
              <a:t>Generally</a:t>
            </a:r>
            <a:r>
              <a:rPr lang="en-US" dirty="0"/>
              <a:t>, optical </a:t>
            </a:r>
            <a:r>
              <a:rPr lang="en-US" dirty="0" smtClean="0"/>
              <a:t>flow </a:t>
            </a:r>
            <a:r>
              <a:rPr lang="en-US" dirty="0"/>
              <a:t>corresponds to </a:t>
            </a:r>
            <a:r>
              <a:rPr lang="en-US" dirty="0" smtClean="0"/>
              <a:t>the </a:t>
            </a:r>
            <a:r>
              <a:rPr lang="en-US" dirty="0"/>
              <a:t>motion field, but </a:t>
            </a:r>
            <a:r>
              <a:rPr lang="en-US" dirty="0" smtClean="0"/>
              <a:t>not always: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423" y="3586213"/>
            <a:ext cx="857250" cy="188714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09" y="3586213"/>
            <a:ext cx="3097674" cy="3146075"/>
          </a:xfrm>
          <a:prstGeom prst="rect">
            <a:avLst/>
          </a:prstGeom>
        </p:spPr>
      </p:pic>
    </p:spTree>
    <p:extLst>
      <p:ext uri="{BB962C8B-B14F-4D97-AF65-F5344CB8AC3E}">
        <p14:creationId xmlns:p14="http://schemas.microsoft.com/office/powerpoint/2010/main" val="2651793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Features for Tracking</a:t>
            </a:r>
            <a:endParaRPr lang="en-US" dirty="0"/>
          </a:p>
        </p:txBody>
      </p:sp>
      <p:sp>
        <p:nvSpPr>
          <p:cNvPr id="3" name="Content Placeholder 2"/>
          <p:cNvSpPr>
            <a:spLocks noGrp="1"/>
          </p:cNvSpPr>
          <p:nvPr>
            <p:ph idx="1"/>
          </p:nvPr>
        </p:nvSpPr>
        <p:spPr/>
        <p:txBody>
          <a:bodyPr>
            <a:normAutofit/>
          </a:bodyPr>
          <a:lstStyle/>
          <a:p>
            <a:r>
              <a:rPr lang="en-US" sz="2400" dirty="0"/>
              <a:t>If strong derivatives are observed in two orthogonal directions then we can hope that this point is more likely to be unique. </a:t>
            </a:r>
          </a:p>
          <a:p>
            <a:r>
              <a:rPr lang="en-US" sz="2400" dirty="0"/>
              <a:t>Many </a:t>
            </a:r>
            <a:r>
              <a:rPr lang="en-US" sz="2400" dirty="0" err="1" smtClean="0"/>
              <a:t>trackable</a:t>
            </a:r>
            <a:r>
              <a:rPr lang="en-US" sz="2400" dirty="0" smtClean="0"/>
              <a:t> </a:t>
            </a:r>
            <a:r>
              <a:rPr lang="en-US" sz="2400" dirty="0"/>
              <a:t>features are called corners. </a:t>
            </a:r>
          </a:p>
          <a:p>
            <a:r>
              <a:rPr lang="en-US" sz="2400" dirty="0"/>
              <a:t>Harris Corner </a:t>
            </a:r>
            <a:r>
              <a:rPr lang="en-US" sz="2400" dirty="0" smtClean="0"/>
              <a:t>Detection !</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262" y="4244313"/>
            <a:ext cx="1797050" cy="179705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30480" y="3839760"/>
              <a:ext cx="5893920" cy="2206080"/>
            </p14:xfrm>
          </p:contentPart>
        </mc:Choice>
        <mc:Fallback>
          <p:pic>
            <p:nvPicPr>
              <p:cNvPr id="5" name="Ink 4"/>
              <p:cNvPicPr/>
              <p:nvPr/>
            </p:nvPicPr>
            <p:blipFill>
              <a:blip r:embed="rId5"/>
              <a:stretch>
                <a:fillRect/>
              </a:stretch>
            </p:blipFill>
            <p:spPr>
              <a:xfrm>
                <a:off x="321120" y="3830400"/>
                <a:ext cx="5912640" cy="2224800"/>
              </a:xfrm>
              <a:prstGeom prst="rect">
                <a:avLst/>
              </a:prstGeom>
            </p:spPr>
          </p:pic>
        </mc:Fallback>
      </mc:AlternateContent>
    </p:spTree>
    <p:extLst>
      <p:ext uri="{BB962C8B-B14F-4D97-AF65-F5344CB8AC3E}">
        <p14:creationId xmlns:p14="http://schemas.microsoft.com/office/powerpoint/2010/main" val="3827256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144908">
            <a:off x="881902" y="3129357"/>
            <a:ext cx="4228307" cy="194931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Up Arrow 7"/>
          <p:cNvSpPr/>
          <p:nvPr/>
        </p:nvSpPr>
        <p:spPr>
          <a:xfrm>
            <a:off x="4973679" y="2491758"/>
            <a:ext cx="188042" cy="1385225"/>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 name="Group 21"/>
          <p:cNvGrpSpPr/>
          <p:nvPr/>
        </p:nvGrpSpPr>
        <p:grpSpPr>
          <a:xfrm>
            <a:off x="398207" y="2140360"/>
            <a:ext cx="7444248" cy="3575912"/>
            <a:chOff x="530942" y="1710813"/>
            <a:chExt cx="9925664" cy="4767882"/>
          </a:xfrm>
        </p:grpSpPr>
        <p:sp>
          <p:nvSpPr>
            <p:cNvPr id="19" name="Rectangle 18"/>
            <p:cNvSpPr/>
            <p:nvPr/>
          </p:nvSpPr>
          <p:spPr>
            <a:xfrm>
              <a:off x="530942" y="1710813"/>
              <a:ext cx="4852219" cy="4767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5383161" y="4329019"/>
              <a:ext cx="5058697" cy="214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p:nvSpPr>
          <p:spPr>
            <a:xfrm>
              <a:off x="7197213" y="1710813"/>
              <a:ext cx="3259393" cy="2618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 name="Right Arrow 8"/>
          <p:cNvSpPr/>
          <p:nvPr/>
        </p:nvSpPr>
        <p:spPr>
          <a:xfrm>
            <a:off x="884903" y="5447686"/>
            <a:ext cx="4427772" cy="268586"/>
          </a:xfrm>
          <a:prstGeom prst="rightArrow">
            <a:avLst>
              <a:gd name="adj1" fmla="val 50000"/>
              <a:gd name="adj2" fmla="val 165314"/>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1"/>
          <p:cNvSpPr>
            <a:spLocks noGrp="1"/>
          </p:cNvSpPr>
          <p:nvPr>
            <p:ph type="title"/>
          </p:nvPr>
        </p:nvSpPr>
        <p:spPr>
          <a:xfrm>
            <a:off x="398207" y="916361"/>
            <a:ext cx="6447501" cy="990600"/>
          </a:xfrm>
        </p:spPr>
        <p:txBody>
          <a:bodyPr/>
          <a:lstStyle/>
          <a:p>
            <a:r>
              <a:rPr lang="en-US" dirty="0" smtClean="0"/>
              <a:t>Aperture Problem</a:t>
            </a:r>
            <a:endParaRPr lang="en-US" dirty="0"/>
          </a:p>
        </p:txBody>
      </p:sp>
      <p:sp>
        <p:nvSpPr>
          <p:cNvPr id="17" name="Frame 16"/>
          <p:cNvSpPr/>
          <p:nvPr/>
        </p:nvSpPr>
        <p:spPr>
          <a:xfrm>
            <a:off x="4037371" y="2217790"/>
            <a:ext cx="1360539" cy="18862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687593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16667E-6 1.11022E-16 L 0.25 1.11022E-16 " pathEditMode="relative" rAng="0" ptsTypes="AA">
                                      <p:cBhvr>
                                        <p:cTn id="6" dur="5000" fill="hold"/>
                                        <p:tgtEl>
                                          <p:spTgt spid="4"/>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1.38889E-6 3.7037E-7 L -0.27448 -0.02269 " pathEditMode="relative" rAng="0" ptsTypes="AA">
                                      <p:cBhvr>
                                        <p:cTn id="27" dur="2000" fill="hold"/>
                                        <p:tgtEl>
                                          <p:spTgt spid="17"/>
                                        </p:tgtEl>
                                        <p:attrNameLst>
                                          <p:attrName>ppt_x</p:attrName>
                                          <p:attrName>ppt_y</p:attrName>
                                        </p:attrNameLst>
                                      </p:cBhvr>
                                      <p:rCtr x="-13733" y="-1134"/>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1" nodeType="clickEffect">
                                  <p:stCondLst>
                                    <p:cond delay="0"/>
                                  </p:stCondLst>
                                  <p:childTnLst>
                                    <p:animMotion origin="layout" path="M 0 0 L 0.25 0 E" pathEditMode="relative" ptsTypes="">
                                      <p:cBhvr>
                                        <p:cTn id="31" dur="2000" fill="hold"/>
                                        <p:tgtEl>
                                          <p:spTgt spid="4"/>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reeform 2" descr="Wide upward diagonal"/>
          <p:cNvSpPr>
            <a:spLocks/>
          </p:cNvSpPr>
          <p:nvPr/>
        </p:nvSpPr>
        <p:spPr bwMode="auto">
          <a:xfrm>
            <a:off x="1476375" y="2927350"/>
            <a:ext cx="1727200" cy="1150938"/>
          </a:xfrm>
          <a:custGeom>
            <a:avLst/>
            <a:gdLst>
              <a:gd name="T0" fmla="*/ 432 w 1632"/>
              <a:gd name="T1" fmla="*/ 48 h 1200"/>
              <a:gd name="T2" fmla="*/ 0 w 1632"/>
              <a:gd name="T3" fmla="*/ 576 h 1200"/>
              <a:gd name="T4" fmla="*/ 144 w 1632"/>
              <a:gd name="T5" fmla="*/ 720 h 1200"/>
              <a:gd name="T6" fmla="*/ 480 w 1632"/>
              <a:gd name="T7" fmla="*/ 384 h 1200"/>
              <a:gd name="T8" fmla="*/ 432 w 1632"/>
              <a:gd name="T9" fmla="*/ 1200 h 1200"/>
              <a:gd name="T10" fmla="*/ 1248 w 1632"/>
              <a:gd name="T11" fmla="*/ 1200 h 1200"/>
              <a:gd name="T12" fmla="*/ 1200 w 1632"/>
              <a:gd name="T13" fmla="*/ 384 h 1200"/>
              <a:gd name="T14" fmla="*/ 1488 w 1632"/>
              <a:gd name="T15" fmla="*/ 672 h 1200"/>
              <a:gd name="T16" fmla="*/ 1632 w 1632"/>
              <a:gd name="T17" fmla="*/ 528 h 1200"/>
              <a:gd name="T18" fmla="*/ 1200 w 1632"/>
              <a:gd name="T19" fmla="*/ 48 h 1200"/>
              <a:gd name="T20" fmla="*/ 960 w 1632"/>
              <a:gd name="T21" fmla="*/ 0 h 1200"/>
              <a:gd name="T22" fmla="*/ 912 w 1632"/>
              <a:gd name="T23" fmla="*/ 96 h 1200"/>
              <a:gd name="T24" fmla="*/ 816 w 1632"/>
              <a:gd name="T25" fmla="*/ 144 h 1200"/>
              <a:gd name="T26" fmla="*/ 720 w 1632"/>
              <a:gd name="T27" fmla="*/ 96 h 1200"/>
              <a:gd name="T28" fmla="*/ 672 w 1632"/>
              <a:gd name="T29" fmla="*/ 0 h 1200"/>
              <a:gd name="T30" fmla="*/ 432 w 1632"/>
              <a:gd name="T31" fmla="*/ 4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2" h="1200">
                <a:moveTo>
                  <a:pt x="432" y="48"/>
                </a:moveTo>
                <a:lnTo>
                  <a:pt x="0" y="576"/>
                </a:lnTo>
                <a:lnTo>
                  <a:pt x="144" y="720"/>
                </a:lnTo>
                <a:lnTo>
                  <a:pt x="480" y="384"/>
                </a:lnTo>
                <a:lnTo>
                  <a:pt x="432" y="1200"/>
                </a:lnTo>
                <a:lnTo>
                  <a:pt x="1248" y="1200"/>
                </a:lnTo>
                <a:lnTo>
                  <a:pt x="1200" y="384"/>
                </a:lnTo>
                <a:lnTo>
                  <a:pt x="1488" y="672"/>
                </a:lnTo>
                <a:lnTo>
                  <a:pt x="1632" y="528"/>
                </a:lnTo>
                <a:lnTo>
                  <a:pt x="1200" y="48"/>
                </a:lnTo>
                <a:lnTo>
                  <a:pt x="960" y="0"/>
                </a:lnTo>
                <a:lnTo>
                  <a:pt x="912" y="96"/>
                </a:lnTo>
                <a:lnTo>
                  <a:pt x="816" y="144"/>
                </a:lnTo>
                <a:lnTo>
                  <a:pt x="720" y="96"/>
                </a:lnTo>
                <a:lnTo>
                  <a:pt x="672" y="0"/>
                </a:lnTo>
                <a:lnTo>
                  <a:pt x="432" y="48"/>
                </a:lnTo>
                <a:close/>
              </a:path>
            </a:pathLst>
          </a:custGeom>
          <a:pattFill prst="wdUpDiag">
            <a:fgClr>
              <a:schemeClr val="tx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563" name="Freeform 3" descr="Wide upward diagonal"/>
          <p:cNvSpPr>
            <a:spLocks/>
          </p:cNvSpPr>
          <p:nvPr/>
        </p:nvSpPr>
        <p:spPr bwMode="auto">
          <a:xfrm>
            <a:off x="4068763" y="3216275"/>
            <a:ext cx="1727200" cy="1150938"/>
          </a:xfrm>
          <a:custGeom>
            <a:avLst/>
            <a:gdLst>
              <a:gd name="T0" fmla="*/ 432 w 1632"/>
              <a:gd name="T1" fmla="*/ 48 h 1200"/>
              <a:gd name="T2" fmla="*/ 0 w 1632"/>
              <a:gd name="T3" fmla="*/ 576 h 1200"/>
              <a:gd name="T4" fmla="*/ 144 w 1632"/>
              <a:gd name="T5" fmla="*/ 720 h 1200"/>
              <a:gd name="T6" fmla="*/ 480 w 1632"/>
              <a:gd name="T7" fmla="*/ 384 h 1200"/>
              <a:gd name="T8" fmla="*/ 432 w 1632"/>
              <a:gd name="T9" fmla="*/ 1200 h 1200"/>
              <a:gd name="T10" fmla="*/ 1248 w 1632"/>
              <a:gd name="T11" fmla="*/ 1200 h 1200"/>
              <a:gd name="T12" fmla="*/ 1200 w 1632"/>
              <a:gd name="T13" fmla="*/ 384 h 1200"/>
              <a:gd name="T14" fmla="*/ 1488 w 1632"/>
              <a:gd name="T15" fmla="*/ 672 h 1200"/>
              <a:gd name="T16" fmla="*/ 1632 w 1632"/>
              <a:gd name="T17" fmla="*/ 528 h 1200"/>
              <a:gd name="T18" fmla="*/ 1200 w 1632"/>
              <a:gd name="T19" fmla="*/ 48 h 1200"/>
              <a:gd name="T20" fmla="*/ 960 w 1632"/>
              <a:gd name="T21" fmla="*/ 0 h 1200"/>
              <a:gd name="T22" fmla="*/ 912 w 1632"/>
              <a:gd name="T23" fmla="*/ 96 h 1200"/>
              <a:gd name="T24" fmla="*/ 816 w 1632"/>
              <a:gd name="T25" fmla="*/ 144 h 1200"/>
              <a:gd name="T26" fmla="*/ 720 w 1632"/>
              <a:gd name="T27" fmla="*/ 96 h 1200"/>
              <a:gd name="T28" fmla="*/ 672 w 1632"/>
              <a:gd name="T29" fmla="*/ 0 h 1200"/>
              <a:gd name="T30" fmla="*/ 432 w 1632"/>
              <a:gd name="T31" fmla="*/ 4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2" h="1200">
                <a:moveTo>
                  <a:pt x="432" y="48"/>
                </a:moveTo>
                <a:lnTo>
                  <a:pt x="0" y="576"/>
                </a:lnTo>
                <a:lnTo>
                  <a:pt x="144" y="720"/>
                </a:lnTo>
                <a:lnTo>
                  <a:pt x="480" y="384"/>
                </a:lnTo>
                <a:lnTo>
                  <a:pt x="432" y="1200"/>
                </a:lnTo>
                <a:lnTo>
                  <a:pt x="1248" y="1200"/>
                </a:lnTo>
                <a:lnTo>
                  <a:pt x="1200" y="384"/>
                </a:lnTo>
                <a:lnTo>
                  <a:pt x="1488" y="672"/>
                </a:lnTo>
                <a:lnTo>
                  <a:pt x="1632" y="528"/>
                </a:lnTo>
                <a:lnTo>
                  <a:pt x="1200" y="48"/>
                </a:lnTo>
                <a:lnTo>
                  <a:pt x="960" y="0"/>
                </a:lnTo>
                <a:lnTo>
                  <a:pt x="912" y="96"/>
                </a:lnTo>
                <a:lnTo>
                  <a:pt x="816" y="144"/>
                </a:lnTo>
                <a:lnTo>
                  <a:pt x="720" y="96"/>
                </a:lnTo>
                <a:lnTo>
                  <a:pt x="672" y="0"/>
                </a:lnTo>
                <a:lnTo>
                  <a:pt x="432" y="48"/>
                </a:lnTo>
                <a:close/>
              </a:path>
            </a:pathLst>
          </a:custGeom>
          <a:pattFill prst="wdUpDiag">
            <a:fgClr>
              <a:schemeClr val="tx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564" name="Freeform 4" descr="Wide upward diagonal"/>
          <p:cNvSpPr>
            <a:spLocks/>
          </p:cNvSpPr>
          <p:nvPr/>
        </p:nvSpPr>
        <p:spPr bwMode="auto">
          <a:xfrm>
            <a:off x="6445250" y="3071813"/>
            <a:ext cx="1727200" cy="1150937"/>
          </a:xfrm>
          <a:custGeom>
            <a:avLst/>
            <a:gdLst>
              <a:gd name="T0" fmla="*/ 432 w 1632"/>
              <a:gd name="T1" fmla="*/ 48 h 1200"/>
              <a:gd name="T2" fmla="*/ 0 w 1632"/>
              <a:gd name="T3" fmla="*/ 576 h 1200"/>
              <a:gd name="T4" fmla="*/ 144 w 1632"/>
              <a:gd name="T5" fmla="*/ 720 h 1200"/>
              <a:gd name="T6" fmla="*/ 480 w 1632"/>
              <a:gd name="T7" fmla="*/ 384 h 1200"/>
              <a:gd name="T8" fmla="*/ 432 w 1632"/>
              <a:gd name="T9" fmla="*/ 1200 h 1200"/>
              <a:gd name="T10" fmla="*/ 1248 w 1632"/>
              <a:gd name="T11" fmla="*/ 1200 h 1200"/>
              <a:gd name="T12" fmla="*/ 1200 w 1632"/>
              <a:gd name="T13" fmla="*/ 384 h 1200"/>
              <a:gd name="T14" fmla="*/ 1488 w 1632"/>
              <a:gd name="T15" fmla="*/ 672 h 1200"/>
              <a:gd name="T16" fmla="*/ 1632 w 1632"/>
              <a:gd name="T17" fmla="*/ 528 h 1200"/>
              <a:gd name="T18" fmla="*/ 1200 w 1632"/>
              <a:gd name="T19" fmla="*/ 48 h 1200"/>
              <a:gd name="T20" fmla="*/ 960 w 1632"/>
              <a:gd name="T21" fmla="*/ 0 h 1200"/>
              <a:gd name="T22" fmla="*/ 912 w 1632"/>
              <a:gd name="T23" fmla="*/ 96 h 1200"/>
              <a:gd name="T24" fmla="*/ 816 w 1632"/>
              <a:gd name="T25" fmla="*/ 144 h 1200"/>
              <a:gd name="T26" fmla="*/ 720 w 1632"/>
              <a:gd name="T27" fmla="*/ 96 h 1200"/>
              <a:gd name="T28" fmla="*/ 672 w 1632"/>
              <a:gd name="T29" fmla="*/ 0 h 1200"/>
              <a:gd name="T30" fmla="*/ 432 w 1632"/>
              <a:gd name="T31" fmla="*/ 4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2" h="1200">
                <a:moveTo>
                  <a:pt x="432" y="48"/>
                </a:moveTo>
                <a:lnTo>
                  <a:pt x="0" y="576"/>
                </a:lnTo>
                <a:lnTo>
                  <a:pt x="144" y="720"/>
                </a:lnTo>
                <a:lnTo>
                  <a:pt x="480" y="384"/>
                </a:lnTo>
                <a:lnTo>
                  <a:pt x="432" y="1200"/>
                </a:lnTo>
                <a:lnTo>
                  <a:pt x="1248" y="1200"/>
                </a:lnTo>
                <a:lnTo>
                  <a:pt x="1200" y="384"/>
                </a:lnTo>
                <a:lnTo>
                  <a:pt x="1488" y="672"/>
                </a:lnTo>
                <a:lnTo>
                  <a:pt x="1632" y="528"/>
                </a:lnTo>
                <a:lnTo>
                  <a:pt x="1200" y="48"/>
                </a:lnTo>
                <a:lnTo>
                  <a:pt x="960" y="0"/>
                </a:lnTo>
                <a:lnTo>
                  <a:pt x="912" y="96"/>
                </a:lnTo>
                <a:lnTo>
                  <a:pt x="816" y="144"/>
                </a:lnTo>
                <a:lnTo>
                  <a:pt x="720" y="96"/>
                </a:lnTo>
                <a:lnTo>
                  <a:pt x="672" y="0"/>
                </a:lnTo>
                <a:lnTo>
                  <a:pt x="432" y="48"/>
                </a:lnTo>
                <a:close/>
              </a:path>
            </a:pathLst>
          </a:custGeom>
          <a:pattFill prst="wdUpDiag">
            <a:fgClr>
              <a:schemeClr val="tx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565" name="Rectangle 5"/>
          <p:cNvSpPr>
            <a:spLocks noGrp="1" noChangeArrowheads="1"/>
          </p:cNvSpPr>
          <p:nvPr>
            <p:ph type="title"/>
          </p:nvPr>
        </p:nvSpPr>
        <p:spPr/>
        <p:txBody>
          <a:bodyPr/>
          <a:lstStyle/>
          <a:p>
            <a:r>
              <a:rPr lang="en-US" dirty="0" smtClean="0"/>
              <a:t>The Aperture Problem</a:t>
            </a:r>
          </a:p>
        </p:txBody>
      </p:sp>
      <p:grpSp>
        <p:nvGrpSpPr>
          <p:cNvPr id="194566" name="Group 6"/>
          <p:cNvGrpSpPr>
            <a:grpSpLocks/>
          </p:cNvGrpSpPr>
          <p:nvPr/>
        </p:nvGrpSpPr>
        <p:grpSpPr bwMode="auto">
          <a:xfrm>
            <a:off x="1258888" y="1919288"/>
            <a:ext cx="7273925" cy="3670300"/>
            <a:chOff x="793" y="1344"/>
            <a:chExt cx="4582" cy="2312"/>
          </a:xfrm>
        </p:grpSpPr>
        <p:sp>
          <p:nvSpPr>
            <p:cNvPr id="194567" name="Rectangle 7"/>
            <p:cNvSpPr>
              <a:spLocks noChangeArrowheads="1"/>
            </p:cNvSpPr>
            <p:nvPr/>
          </p:nvSpPr>
          <p:spPr bwMode="auto">
            <a:xfrm>
              <a:off x="884" y="1616"/>
              <a:ext cx="4491" cy="725"/>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68" name="Rectangle 8"/>
            <p:cNvSpPr>
              <a:spLocks noChangeArrowheads="1"/>
            </p:cNvSpPr>
            <p:nvPr/>
          </p:nvSpPr>
          <p:spPr bwMode="auto">
            <a:xfrm>
              <a:off x="793" y="1344"/>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69" name="Rectangle 9"/>
            <p:cNvSpPr>
              <a:spLocks noChangeArrowheads="1"/>
            </p:cNvSpPr>
            <p:nvPr/>
          </p:nvSpPr>
          <p:spPr bwMode="auto">
            <a:xfrm>
              <a:off x="1654" y="1344"/>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0" name="Rectangle 10"/>
            <p:cNvSpPr>
              <a:spLocks noChangeArrowheads="1"/>
            </p:cNvSpPr>
            <p:nvPr/>
          </p:nvSpPr>
          <p:spPr bwMode="auto">
            <a:xfrm>
              <a:off x="2381" y="1480"/>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1" name="Rectangle 11"/>
            <p:cNvSpPr>
              <a:spLocks noChangeArrowheads="1"/>
            </p:cNvSpPr>
            <p:nvPr/>
          </p:nvSpPr>
          <p:spPr bwMode="auto">
            <a:xfrm>
              <a:off x="3242"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2" name="Rectangle 12"/>
            <p:cNvSpPr>
              <a:spLocks noChangeArrowheads="1"/>
            </p:cNvSpPr>
            <p:nvPr/>
          </p:nvSpPr>
          <p:spPr bwMode="auto">
            <a:xfrm>
              <a:off x="3786"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3" name="Rectangle 13"/>
            <p:cNvSpPr>
              <a:spLocks noChangeArrowheads="1"/>
            </p:cNvSpPr>
            <p:nvPr/>
          </p:nvSpPr>
          <p:spPr bwMode="auto">
            <a:xfrm>
              <a:off x="4648"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4" name="Rectangle 14"/>
            <p:cNvSpPr>
              <a:spLocks noChangeArrowheads="1"/>
            </p:cNvSpPr>
            <p:nvPr/>
          </p:nvSpPr>
          <p:spPr bwMode="auto">
            <a:xfrm>
              <a:off x="839" y="2523"/>
              <a:ext cx="4491" cy="725"/>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4575" name="Rectangle 15"/>
          <p:cNvSpPr>
            <a:spLocks noChangeArrowheads="1"/>
          </p:cNvSpPr>
          <p:nvPr/>
        </p:nvSpPr>
        <p:spPr bwMode="auto">
          <a:xfrm>
            <a:off x="2268538"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6" name="Rectangle 16"/>
          <p:cNvSpPr>
            <a:spLocks noChangeArrowheads="1"/>
          </p:cNvSpPr>
          <p:nvPr/>
        </p:nvSpPr>
        <p:spPr bwMode="auto">
          <a:xfrm>
            <a:off x="4789488"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7" name="Rectangle 17"/>
          <p:cNvSpPr>
            <a:spLocks noChangeArrowheads="1"/>
          </p:cNvSpPr>
          <p:nvPr/>
        </p:nvSpPr>
        <p:spPr bwMode="auto">
          <a:xfrm>
            <a:off x="7021513"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78" name="Rectangle 18"/>
          <p:cNvSpPr>
            <a:spLocks noGrp="1" noChangeArrowheads="1"/>
          </p:cNvSpPr>
          <p:nvPr>
            <p:ph type="body" idx="1"/>
          </p:nvPr>
        </p:nvSpPr>
        <p:spPr>
          <a:xfrm>
            <a:off x="600774" y="2614715"/>
            <a:ext cx="6347714" cy="388077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Different motions – classified as similar </a:t>
            </a:r>
          </a:p>
        </p:txBody>
      </p:sp>
      <p:sp>
        <p:nvSpPr>
          <p:cNvPr id="194579" name="Text Box 19"/>
          <p:cNvSpPr txBox="1">
            <a:spLocks noChangeArrowheads="1"/>
          </p:cNvSpPr>
          <p:nvPr/>
        </p:nvSpPr>
        <p:spPr bwMode="auto">
          <a:xfrm>
            <a:off x="512763" y="6446838"/>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source: Ran Eshel</a:t>
            </a:r>
          </a:p>
        </p:txBody>
      </p:sp>
    </p:spTree>
    <p:extLst>
      <p:ext uri="{BB962C8B-B14F-4D97-AF65-F5344CB8AC3E}">
        <p14:creationId xmlns:p14="http://schemas.microsoft.com/office/powerpoint/2010/main" val="231641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4562"/>
                                        </p:tgtEl>
                                        <p:attrNameLst>
                                          <p:attrName>style.visibility</p:attrName>
                                        </p:attrNameLst>
                                      </p:cBhvr>
                                      <p:to>
                                        <p:strVal val="visible"/>
                                      </p:to>
                                    </p:set>
                                  </p:childTnLst>
                                </p:cTn>
                              </p:par>
                              <p:par>
                                <p:cTn id="7" presetID="63" presetClass="path" presetSubtype="0" repeatCount="indefinite" fill="hold" grpId="1" nodeType="withEffect">
                                  <p:stCondLst>
                                    <p:cond delay="0"/>
                                  </p:stCondLst>
                                  <p:childTnLst>
                                    <p:animMotion origin="layout" path="M 0.0 -3.42124E-6 L 0.03333 -3.42124E-6 " pathEditMode="relative" rAng="0" ptsTypes="AA">
                                      <p:cBhvr>
                                        <p:cTn id="8" dur="2000" fill="hold"/>
                                        <p:tgtEl>
                                          <p:spTgt spid="194562"/>
                                        </p:tgtEl>
                                        <p:attrNameLst>
                                          <p:attrName>ppt_x</p:attrName>
                                          <p:attrName>ppt_y</p:attrName>
                                        </p:attrNameLst>
                                      </p:cBhvr>
                                      <p:rCtr x="1667" y="0"/>
                                    </p:animMotion>
                                  </p:childTnLst>
                                </p:cTn>
                              </p:par>
                              <p:par>
                                <p:cTn id="9" presetID="1" presetClass="entr" presetSubtype="0" fill="hold" grpId="0" nodeType="withEffect">
                                  <p:stCondLst>
                                    <p:cond delay="0"/>
                                  </p:stCondLst>
                                  <p:childTnLst>
                                    <p:set>
                                      <p:cBhvr>
                                        <p:cTn id="10" dur="1" fill="hold">
                                          <p:stCondLst>
                                            <p:cond delay="0"/>
                                          </p:stCondLst>
                                        </p:cTn>
                                        <p:tgtEl>
                                          <p:spTgt spid="1945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4"/>
                                        </p:tgtEl>
                                        <p:attrNameLst>
                                          <p:attrName>style.visibility</p:attrName>
                                        </p:attrNameLst>
                                      </p:cBhvr>
                                      <p:to>
                                        <p:strVal val="visible"/>
                                      </p:to>
                                    </p:set>
                                  </p:childTnLst>
                                </p:cTn>
                              </p:par>
                              <p:par>
                                <p:cTn id="13" presetID="63" presetClass="path" presetSubtype="0" repeatCount="indefinite" fill="hold" grpId="1" nodeType="withEffect">
                                  <p:stCondLst>
                                    <p:cond delay="0"/>
                                  </p:stCondLst>
                                  <p:childTnLst>
                                    <p:animMotion origin="layout" path="M -0.02778 -0.0222 L 3.33333E-6 2.48555E-6 " pathEditMode="relative" rAng="0" ptsTypes="AA">
                                      <p:cBhvr>
                                        <p:cTn id="14" dur="2000" fill="hold"/>
                                        <p:tgtEl>
                                          <p:spTgt spid="194564"/>
                                        </p:tgtEl>
                                        <p:attrNameLst>
                                          <p:attrName>ppt_x</p:attrName>
                                          <p:attrName>ppt_y</p:attrName>
                                        </p:attrNameLst>
                                      </p:cBhvr>
                                      <p:rCtr x="1389" y="1110"/>
                                    </p:animMotion>
                                  </p:childTnLst>
                                </p:cTn>
                              </p:par>
                              <p:par>
                                <p:cTn id="15" presetID="42" presetClass="path" presetSubtype="0" repeatCount="indefinite" fill="hold" grpId="1" nodeType="withEffect">
                                  <p:stCondLst>
                                    <p:cond delay="0"/>
                                  </p:stCondLst>
                                  <p:childTnLst>
                                    <p:animMotion origin="layout" path="M -0.00364 -0.04093 L -3.61111E-6 2.02312E-6 " pathEditMode="relative" rAng="0" ptsTypes="AA">
                                      <p:cBhvr>
                                        <p:cTn id="16" dur="2000" fill="hold"/>
                                        <p:tgtEl>
                                          <p:spTgt spid="194563"/>
                                        </p:tgtEl>
                                        <p:attrNameLst>
                                          <p:attrName>ppt_x</p:attrName>
                                          <p:attrName>ppt_y</p:attrName>
                                        </p:attrNameLst>
                                      </p:cBhvr>
                                      <p:rCtr x="174" y="2035"/>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500"/>
                                        <p:tgtEl>
                                          <p:spTgt spid="194566"/>
                                        </p:tgtEl>
                                      </p:cBhvr>
                                    </p:animEffect>
                                    <p:set>
                                      <p:cBhvr>
                                        <p:cTn id="21" dur="1" fill="hold">
                                          <p:stCondLst>
                                            <p:cond delay="499"/>
                                          </p:stCondLst>
                                        </p:cTn>
                                        <p:tgtEl>
                                          <p:spTgt spid="19456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945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nimBg="1"/>
      <p:bldP spid="194562" grpId="1" animBg="1"/>
      <p:bldP spid="194563" grpId="0" animBg="1"/>
      <p:bldP spid="194563" grpId="1" animBg="1"/>
      <p:bldP spid="194564" grpId="0" animBg="1"/>
      <p:bldP spid="19456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Line 2"/>
          <p:cNvSpPr>
            <a:spLocks noChangeShapeType="1"/>
          </p:cNvSpPr>
          <p:nvPr/>
        </p:nvSpPr>
        <p:spPr bwMode="auto">
          <a:xfrm flipV="1">
            <a:off x="1835150" y="2998788"/>
            <a:ext cx="1441450" cy="936625"/>
          </a:xfrm>
          <a:prstGeom prst="line">
            <a:avLst/>
          </a:prstGeom>
          <a:noFill/>
          <a:ln w="762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6611" name="Line 3"/>
          <p:cNvSpPr>
            <a:spLocks noChangeShapeType="1"/>
          </p:cNvSpPr>
          <p:nvPr/>
        </p:nvSpPr>
        <p:spPr bwMode="auto">
          <a:xfrm flipV="1">
            <a:off x="4643438" y="2854325"/>
            <a:ext cx="720725" cy="1150938"/>
          </a:xfrm>
          <a:prstGeom prst="line">
            <a:avLst/>
          </a:prstGeom>
          <a:noFill/>
          <a:ln w="762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6612" name="Line 4"/>
          <p:cNvSpPr>
            <a:spLocks noChangeShapeType="1"/>
          </p:cNvSpPr>
          <p:nvPr/>
        </p:nvSpPr>
        <p:spPr bwMode="auto">
          <a:xfrm flipV="1">
            <a:off x="7164388" y="2927350"/>
            <a:ext cx="0" cy="1223963"/>
          </a:xfrm>
          <a:prstGeom prst="line">
            <a:avLst/>
          </a:prstGeom>
          <a:noFill/>
          <a:ln w="7620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6613" name="Rectangle 5"/>
          <p:cNvSpPr>
            <a:spLocks noGrp="1" noChangeArrowheads="1"/>
          </p:cNvSpPr>
          <p:nvPr>
            <p:ph type="title"/>
          </p:nvPr>
        </p:nvSpPr>
        <p:spPr/>
        <p:txBody>
          <a:bodyPr/>
          <a:lstStyle/>
          <a:p>
            <a:r>
              <a:rPr lang="en-US" dirty="0" smtClean="0"/>
              <a:t>The Aperture Problem</a:t>
            </a:r>
          </a:p>
        </p:txBody>
      </p:sp>
      <p:grpSp>
        <p:nvGrpSpPr>
          <p:cNvPr id="196614" name="Group 6"/>
          <p:cNvGrpSpPr>
            <a:grpSpLocks/>
          </p:cNvGrpSpPr>
          <p:nvPr/>
        </p:nvGrpSpPr>
        <p:grpSpPr bwMode="auto">
          <a:xfrm>
            <a:off x="1258888" y="1919288"/>
            <a:ext cx="7273925" cy="3670300"/>
            <a:chOff x="793" y="1344"/>
            <a:chExt cx="4582" cy="2312"/>
          </a:xfrm>
        </p:grpSpPr>
        <p:sp>
          <p:nvSpPr>
            <p:cNvPr id="196615" name="Rectangle 7"/>
            <p:cNvSpPr>
              <a:spLocks noChangeArrowheads="1"/>
            </p:cNvSpPr>
            <p:nvPr/>
          </p:nvSpPr>
          <p:spPr bwMode="auto">
            <a:xfrm>
              <a:off x="884" y="1616"/>
              <a:ext cx="4491" cy="725"/>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6" name="Rectangle 8"/>
            <p:cNvSpPr>
              <a:spLocks noChangeArrowheads="1"/>
            </p:cNvSpPr>
            <p:nvPr/>
          </p:nvSpPr>
          <p:spPr bwMode="auto">
            <a:xfrm>
              <a:off x="793" y="1344"/>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7" name="Rectangle 9"/>
            <p:cNvSpPr>
              <a:spLocks noChangeArrowheads="1"/>
            </p:cNvSpPr>
            <p:nvPr/>
          </p:nvSpPr>
          <p:spPr bwMode="auto">
            <a:xfrm>
              <a:off x="1654" y="1344"/>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8" name="Rectangle 10"/>
            <p:cNvSpPr>
              <a:spLocks noChangeArrowheads="1"/>
            </p:cNvSpPr>
            <p:nvPr/>
          </p:nvSpPr>
          <p:spPr bwMode="auto">
            <a:xfrm>
              <a:off x="2381" y="1480"/>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9" name="Rectangle 11"/>
            <p:cNvSpPr>
              <a:spLocks noChangeArrowheads="1"/>
            </p:cNvSpPr>
            <p:nvPr/>
          </p:nvSpPr>
          <p:spPr bwMode="auto">
            <a:xfrm>
              <a:off x="3242"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0" name="Rectangle 12"/>
            <p:cNvSpPr>
              <a:spLocks noChangeArrowheads="1"/>
            </p:cNvSpPr>
            <p:nvPr/>
          </p:nvSpPr>
          <p:spPr bwMode="auto">
            <a:xfrm>
              <a:off x="3786"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1" name="Rectangle 13"/>
            <p:cNvSpPr>
              <a:spLocks noChangeArrowheads="1"/>
            </p:cNvSpPr>
            <p:nvPr/>
          </p:nvSpPr>
          <p:spPr bwMode="auto">
            <a:xfrm>
              <a:off x="4648" y="1389"/>
              <a:ext cx="636" cy="2176"/>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2" name="Rectangle 14"/>
            <p:cNvSpPr>
              <a:spLocks noChangeArrowheads="1"/>
            </p:cNvSpPr>
            <p:nvPr/>
          </p:nvSpPr>
          <p:spPr bwMode="auto">
            <a:xfrm>
              <a:off x="839" y="2523"/>
              <a:ext cx="4491" cy="725"/>
            </a:xfrm>
            <a:prstGeom prst="rect">
              <a:avLst/>
            </a:prstGeom>
            <a:solidFill>
              <a:schemeClr val="bg1"/>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6623" name="Rectangle 15"/>
          <p:cNvSpPr>
            <a:spLocks noChangeArrowheads="1"/>
          </p:cNvSpPr>
          <p:nvPr/>
        </p:nvSpPr>
        <p:spPr bwMode="auto">
          <a:xfrm>
            <a:off x="2268538"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4" name="Rectangle 16"/>
          <p:cNvSpPr>
            <a:spLocks noChangeArrowheads="1"/>
          </p:cNvSpPr>
          <p:nvPr/>
        </p:nvSpPr>
        <p:spPr bwMode="auto">
          <a:xfrm>
            <a:off x="4789488"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5" name="Rectangle 17"/>
          <p:cNvSpPr>
            <a:spLocks noChangeArrowheads="1"/>
          </p:cNvSpPr>
          <p:nvPr/>
        </p:nvSpPr>
        <p:spPr bwMode="auto">
          <a:xfrm>
            <a:off x="7021513" y="3502025"/>
            <a:ext cx="358775" cy="2889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6" name="Rectangle 18"/>
          <p:cNvSpPr>
            <a:spLocks noGrp="1" noChangeArrowheads="1"/>
          </p:cNvSpPr>
          <p:nvPr>
            <p:ph type="body" idx="1"/>
          </p:nvPr>
        </p:nvSpPr>
        <p:spPr>
          <a:xfrm>
            <a:off x="609599" y="2741162"/>
            <a:ext cx="6347714" cy="388077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Similar motions – classified as different </a:t>
            </a:r>
          </a:p>
        </p:txBody>
      </p:sp>
      <p:sp>
        <p:nvSpPr>
          <p:cNvPr id="196627" name="Text Box 19"/>
          <p:cNvSpPr txBox="1">
            <a:spLocks noChangeArrowheads="1"/>
          </p:cNvSpPr>
          <p:nvPr/>
        </p:nvSpPr>
        <p:spPr bwMode="auto">
          <a:xfrm>
            <a:off x="512763" y="6446838"/>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source: Ran Eshel</a:t>
            </a:r>
          </a:p>
        </p:txBody>
      </p:sp>
    </p:spTree>
    <p:extLst>
      <p:ext uri="{BB962C8B-B14F-4D97-AF65-F5344CB8AC3E}">
        <p14:creationId xmlns:p14="http://schemas.microsoft.com/office/powerpoint/2010/main" val="5924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repeatCount="indefinite" fill="hold" grpId="0" nodeType="withEffect">
                                  <p:stCondLst>
                                    <p:cond delay="0"/>
                                  </p:stCondLst>
                                  <p:childTnLst>
                                    <p:animMotion origin="layout" path="M -1.38889E-6 3.4104E-6 L -1.38889E-6 0.03144 " pathEditMode="relative" rAng="0" ptsTypes="AA">
                                      <p:cBhvr>
                                        <p:cTn id="6" dur="2000" fill="hold"/>
                                        <p:tgtEl>
                                          <p:spTgt spid="196610"/>
                                        </p:tgtEl>
                                        <p:attrNameLst>
                                          <p:attrName>ppt_x</p:attrName>
                                          <p:attrName>ppt_y</p:attrName>
                                        </p:attrNameLst>
                                      </p:cBhvr>
                                      <p:rCtr x="0" y="1572"/>
                                    </p:animMotion>
                                  </p:childTnLst>
                                </p:cTn>
                              </p:par>
                              <p:par>
                                <p:cTn id="7" presetID="42" presetClass="path" presetSubtype="0" repeatCount="indefinite" fill="hold" grpId="0" nodeType="withEffect">
                                  <p:stCondLst>
                                    <p:cond delay="0"/>
                                  </p:stCondLst>
                                  <p:childTnLst>
                                    <p:animMotion origin="layout" path="M 2.77778E-7 2.94798E-6 L 2.77778E-7 0.03167 " pathEditMode="relative" rAng="0" ptsTypes="AA">
                                      <p:cBhvr>
                                        <p:cTn id="8" dur="2000" fill="hold"/>
                                        <p:tgtEl>
                                          <p:spTgt spid="196611"/>
                                        </p:tgtEl>
                                        <p:attrNameLst>
                                          <p:attrName>ppt_x</p:attrName>
                                          <p:attrName>ppt_y</p:attrName>
                                        </p:attrNameLst>
                                      </p:cBhvr>
                                      <p:rCtr x="0" y="1572"/>
                                    </p:animMotion>
                                  </p:childTnLst>
                                </p:cTn>
                              </p:par>
                              <p:par>
                                <p:cTn id="9" presetID="42" presetClass="path" presetSubtype="0" repeatCount="indefinite" fill="hold" grpId="0" nodeType="withEffect">
                                  <p:stCondLst>
                                    <p:cond delay="0"/>
                                  </p:stCondLst>
                                  <p:childTnLst>
                                    <p:animMotion origin="layout" path="M -1.38889E-6 3.4104E-6 L -1.38889E-6 0.03144 " pathEditMode="relative" rAng="0" ptsTypes="AA">
                                      <p:cBhvr>
                                        <p:cTn id="10" dur="2000" fill="hold"/>
                                        <p:tgtEl>
                                          <p:spTgt spid="196612"/>
                                        </p:tgtEl>
                                        <p:attrNameLst>
                                          <p:attrName>ppt_x</p:attrName>
                                          <p:attrName>ppt_y</p:attrName>
                                        </p:attrNameLst>
                                      </p:cBhvr>
                                      <p:rCtr x="0" y="1572"/>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196614"/>
                                        </p:tgtEl>
                                      </p:cBhvr>
                                    </p:animEffect>
                                    <p:set>
                                      <p:cBhvr>
                                        <p:cTn id="15" dur="1" fill="hold">
                                          <p:stCondLst>
                                            <p:cond delay="499"/>
                                          </p:stCondLst>
                                        </p:cTn>
                                        <p:tgtEl>
                                          <p:spTgt spid="196614"/>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966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nimBg="1"/>
      <p:bldP spid="196611" grpId="0" animBg="1"/>
      <p:bldP spid="1966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2"/>
          </p:nvPr>
        </p:nvSpPr>
        <p:spPr/>
        <p:txBody>
          <a:bodyPr/>
          <a:lstStyle/>
          <a:p>
            <a:fld id="{FF2DF3A7-A353-4D98-A076-F4F4DD164CBF}" type="slidenum">
              <a:rPr lang="he-IL"/>
              <a:pPr/>
              <a:t>2</a:t>
            </a:fld>
            <a:endParaRPr lang="en-US"/>
          </a:p>
        </p:txBody>
      </p:sp>
      <p:sp>
        <p:nvSpPr>
          <p:cNvPr id="2181124" name="Rectangle 4"/>
          <p:cNvSpPr>
            <a:spLocks noChangeArrowheads="1"/>
          </p:cNvSpPr>
          <p:nvPr/>
        </p:nvSpPr>
        <p:spPr bwMode="auto">
          <a:xfrm>
            <a:off x="2170510" y="1083469"/>
            <a:ext cx="5485209"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0033CC"/>
                </a:solidFill>
                <a:latin typeface="Arial" panose="020B0604020202020204" pitchFamily="34" charset="0"/>
                <a:cs typeface="Arial" panose="020B0604020202020204" pitchFamily="34" charset="0"/>
              </a:defRPr>
            </a:lvl1pPr>
            <a:lvl2pPr>
              <a:defRPr sz="4400">
                <a:solidFill>
                  <a:srgbClr val="0033CC"/>
                </a:solidFill>
                <a:latin typeface="Arial" panose="020B0604020202020204" pitchFamily="34" charset="0"/>
                <a:cs typeface="Arial" panose="020B0604020202020204" pitchFamily="34" charset="0"/>
              </a:defRPr>
            </a:lvl2pPr>
            <a:lvl3pPr>
              <a:defRPr sz="4400">
                <a:solidFill>
                  <a:srgbClr val="0033CC"/>
                </a:solidFill>
                <a:latin typeface="Arial" panose="020B0604020202020204" pitchFamily="34" charset="0"/>
                <a:cs typeface="Arial" panose="020B0604020202020204" pitchFamily="34" charset="0"/>
              </a:defRPr>
            </a:lvl3pPr>
            <a:lvl4pPr>
              <a:defRPr sz="4400">
                <a:solidFill>
                  <a:srgbClr val="0033CC"/>
                </a:solidFill>
                <a:latin typeface="Arial" panose="020B0604020202020204" pitchFamily="34" charset="0"/>
                <a:cs typeface="Arial" panose="020B0604020202020204" pitchFamily="34" charset="0"/>
              </a:defRPr>
            </a:lvl4pPr>
            <a:lvl5pPr>
              <a:defRPr sz="4400">
                <a:solidFill>
                  <a:srgbClr val="0033CC"/>
                </a:solidFill>
                <a:latin typeface="Arial" panose="020B0604020202020204" pitchFamily="34" charset="0"/>
                <a:cs typeface="Arial" panose="020B0604020202020204" pitchFamily="34" charset="0"/>
              </a:defRPr>
            </a:lvl5pPr>
            <a:lvl6pPr marL="457200" algn="ctr" eaLnBrk="0" fontAlgn="base" hangingPunct="0">
              <a:spcBef>
                <a:spcPct val="0"/>
              </a:spcBef>
              <a:spcAft>
                <a:spcPct val="0"/>
              </a:spcAft>
              <a:defRPr sz="4400">
                <a:solidFill>
                  <a:srgbClr val="0033CC"/>
                </a:solidFill>
                <a:latin typeface="Arial" panose="020B0604020202020204" pitchFamily="34" charset="0"/>
                <a:cs typeface="Arial" panose="020B0604020202020204" pitchFamily="34" charset="0"/>
              </a:defRPr>
            </a:lvl6pPr>
            <a:lvl7pPr marL="914400" algn="ctr" eaLnBrk="0" fontAlgn="base" hangingPunct="0">
              <a:spcBef>
                <a:spcPct val="0"/>
              </a:spcBef>
              <a:spcAft>
                <a:spcPct val="0"/>
              </a:spcAft>
              <a:defRPr sz="4400">
                <a:solidFill>
                  <a:srgbClr val="0033CC"/>
                </a:solidFill>
                <a:latin typeface="Arial" panose="020B0604020202020204" pitchFamily="34" charset="0"/>
                <a:cs typeface="Arial" panose="020B0604020202020204" pitchFamily="34" charset="0"/>
              </a:defRPr>
            </a:lvl7pPr>
            <a:lvl8pPr marL="1371600" algn="ctr" eaLnBrk="0" fontAlgn="base" hangingPunct="0">
              <a:spcBef>
                <a:spcPct val="0"/>
              </a:spcBef>
              <a:spcAft>
                <a:spcPct val="0"/>
              </a:spcAft>
              <a:defRPr sz="4400">
                <a:solidFill>
                  <a:srgbClr val="0033CC"/>
                </a:solidFill>
                <a:latin typeface="Arial" panose="020B0604020202020204" pitchFamily="34" charset="0"/>
                <a:cs typeface="Arial" panose="020B0604020202020204" pitchFamily="34" charset="0"/>
              </a:defRPr>
            </a:lvl8pPr>
            <a:lvl9pPr marL="1828800" algn="ctr" eaLnBrk="0" fontAlgn="base" hangingPunct="0">
              <a:spcBef>
                <a:spcPct val="0"/>
              </a:spcBef>
              <a:spcAft>
                <a:spcPct val="0"/>
              </a:spcAft>
              <a:defRPr sz="4400">
                <a:solidFill>
                  <a:srgbClr val="0033CC"/>
                </a:solidFill>
                <a:latin typeface="Arial" panose="020B0604020202020204" pitchFamily="34" charset="0"/>
                <a:cs typeface="Arial" panose="020B0604020202020204" pitchFamily="34" charset="0"/>
              </a:defRPr>
            </a:lvl9pPr>
          </a:lstStyle>
          <a:p>
            <a:r>
              <a:rPr lang="en-US" sz="3300" dirty="0">
                <a:solidFill>
                  <a:schemeClr val="accent1"/>
                </a:solidFill>
              </a:rPr>
              <a:t>What is Tracking?</a:t>
            </a:r>
          </a:p>
        </p:txBody>
      </p:sp>
      <p:sp>
        <p:nvSpPr>
          <p:cNvPr id="2181125" name="Rectangle 5"/>
          <p:cNvSpPr>
            <a:spLocks noChangeArrowheads="1"/>
          </p:cNvSpPr>
          <p:nvPr/>
        </p:nvSpPr>
        <p:spPr bwMode="auto">
          <a:xfrm>
            <a:off x="2170510" y="2227660"/>
            <a:ext cx="5485209"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SzPct val="10000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lgn="l">
              <a:spcBef>
                <a:spcPct val="20000"/>
              </a:spcBef>
              <a:buSzPct val="10000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lgn="l">
              <a:spcBef>
                <a:spcPct val="20000"/>
              </a:spcBef>
              <a:buSzPct val="10000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lgn="l">
              <a:spcBef>
                <a:spcPct val="20000"/>
              </a:spcBef>
              <a:buSzPct val="10000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lgn="l">
              <a:spcBef>
                <a:spcPct val="20000"/>
              </a:spcBef>
              <a:buSzPct val="10000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cs typeface="Times New Roman" panose="02020603050405020304" pitchFamily="18" charset="0"/>
              </a:defRPr>
            </a:lvl9pPr>
          </a:lstStyle>
          <a:p>
            <a:pPr>
              <a:lnSpc>
                <a:spcPct val="90000"/>
              </a:lnSpc>
            </a:pPr>
            <a:r>
              <a:rPr lang="en-US" sz="2400" dirty="0"/>
              <a:t>Estimating pose (state) </a:t>
            </a:r>
          </a:p>
          <a:p>
            <a:pPr>
              <a:lnSpc>
                <a:spcPct val="90000"/>
              </a:lnSpc>
            </a:pPr>
            <a:r>
              <a:rPr lang="en-US" sz="2400" dirty="0"/>
              <a:t>Possible from a variety of measured sensors</a:t>
            </a:r>
            <a:endParaRPr lang="he-IL" sz="2400" dirty="0"/>
          </a:p>
          <a:p>
            <a:pPr lvl="1">
              <a:lnSpc>
                <a:spcPct val="90000"/>
              </a:lnSpc>
            </a:pPr>
            <a:r>
              <a:rPr lang="en-US" sz="2100" dirty="0"/>
              <a:t>Electrical</a:t>
            </a:r>
          </a:p>
          <a:p>
            <a:pPr lvl="1">
              <a:lnSpc>
                <a:spcPct val="90000"/>
              </a:lnSpc>
            </a:pPr>
            <a:r>
              <a:rPr lang="en-US" sz="2100" dirty="0"/>
              <a:t>Mechanical</a:t>
            </a:r>
          </a:p>
          <a:p>
            <a:pPr lvl="1">
              <a:lnSpc>
                <a:spcPct val="90000"/>
              </a:lnSpc>
            </a:pPr>
            <a:r>
              <a:rPr lang="en-US" sz="2100" dirty="0"/>
              <a:t>Inertial</a:t>
            </a:r>
          </a:p>
          <a:p>
            <a:pPr lvl="1">
              <a:lnSpc>
                <a:spcPct val="90000"/>
              </a:lnSpc>
            </a:pPr>
            <a:r>
              <a:rPr lang="en-US" sz="2100" dirty="0"/>
              <a:t>Optical</a:t>
            </a:r>
          </a:p>
          <a:p>
            <a:pPr lvl="1">
              <a:lnSpc>
                <a:spcPct val="90000"/>
              </a:lnSpc>
            </a:pPr>
            <a:r>
              <a:rPr lang="en-US" sz="2100" dirty="0"/>
              <a:t>Acoustic</a:t>
            </a:r>
          </a:p>
          <a:p>
            <a:pPr lvl="1">
              <a:lnSpc>
                <a:spcPct val="90000"/>
              </a:lnSpc>
            </a:pPr>
            <a:r>
              <a:rPr lang="en-US" sz="2100" dirty="0"/>
              <a:t>Magnetic</a:t>
            </a:r>
          </a:p>
        </p:txBody>
      </p:sp>
      <p:pic>
        <p:nvPicPr>
          <p:cNvPr id="2181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552" y="3130251"/>
            <a:ext cx="3644504" cy="1846660"/>
          </a:xfrm>
          <a:prstGeom prst="rect">
            <a:avLst/>
          </a:prstGeom>
          <a:noFill/>
          <a:extLst>
            <a:ext uri="{909E8E84-426E-40DD-AFC4-6F175D3DCCD1}">
              <a14:hiddenFill xmlns:a14="http://schemas.microsoft.com/office/drawing/2010/main">
                <a:solidFill>
                  <a:srgbClr val="FFFFFF"/>
                </a:solidFill>
              </a14:hiddenFill>
            </a:ext>
          </a:extLst>
        </p:spPr>
      </p:pic>
      <p:sp>
        <p:nvSpPr>
          <p:cNvPr id="2181127" name="Rectangle 7"/>
          <p:cNvSpPr>
            <a:spLocks noChangeArrowheads="1"/>
          </p:cNvSpPr>
          <p:nvPr/>
        </p:nvSpPr>
        <p:spPr bwMode="auto">
          <a:xfrm>
            <a:off x="6305550" y="4533900"/>
            <a:ext cx="1604506" cy="4551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791420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856" y="2844800"/>
            <a:ext cx="6347713" cy="1320800"/>
          </a:xfrm>
        </p:spPr>
        <p:txBody>
          <a:bodyPr/>
          <a:lstStyle/>
          <a:p>
            <a:r>
              <a:rPr lang="en-US" sz="4800" dirty="0" smtClean="0"/>
              <a:t>Tracking</a:t>
            </a:r>
            <a:r>
              <a:rPr lang="en-US" dirty="0" smtClean="0"/>
              <a:t> </a:t>
            </a:r>
            <a:r>
              <a:rPr lang="en-US" sz="4800" dirty="0" smtClean="0"/>
              <a:t>Methods</a:t>
            </a:r>
            <a:endParaRPr lang="en-US" dirty="0"/>
          </a:p>
        </p:txBody>
      </p:sp>
    </p:spTree>
    <p:extLst>
      <p:ext uri="{BB962C8B-B14F-4D97-AF65-F5344CB8AC3E}">
        <p14:creationId xmlns:p14="http://schemas.microsoft.com/office/powerpoint/2010/main" val="1695176588"/>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5025" dirty="0"/>
              <a:t>Mean-Shift</a:t>
            </a:r>
            <a:r>
              <a:rPr lang="en-US" dirty="0" smtClean="0"/>
              <a:t/>
            </a:r>
            <a:br>
              <a:rPr lang="en-US" dirty="0" smtClean="0"/>
            </a:br>
            <a:endParaRPr lang="en-US" dirty="0"/>
          </a:p>
        </p:txBody>
      </p:sp>
      <p:sp>
        <p:nvSpPr>
          <p:cNvPr id="3" name="Subtitle 2"/>
          <p:cNvSpPr>
            <a:spLocks noGrp="1"/>
          </p:cNvSpPr>
          <p:nvPr>
            <p:ph type="subTitle" idx="1"/>
          </p:nvPr>
        </p:nvSpPr>
        <p:spPr>
          <a:xfrm>
            <a:off x="1130300" y="3484040"/>
            <a:ext cx="5825202" cy="822674"/>
          </a:xfrm>
        </p:spPr>
        <p:txBody>
          <a:bodyPr>
            <a:noAutofit/>
          </a:bodyPr>
          <a:lstStyle/>
          <a:p>
            <a:pPr algn="ctr"/>
            <a:r>
              <a:rPr lang="en-US" sz="1800" dirty="0"/>
              <a:t>The mean-shift algorithm is an efficient </a:t>
            </a:r>
            <a:br>
              <a:rPr lang="en-US" sz="1800" dirty="0"/>
            </a:br>
            <a:r>
              <a:rPr lang="en-US" sz="1800" dirty="0"/>
              <a:t>approach to tracking objects whose </a:t>
            </a:r>
            <a:br>
              <a:rPr lang="en-US" sz="1800" dirty="0"/>
            </a:br>
            <a:r>
              <a:rPr lang="en-US" sz="1800" dirty="0"/>
              <a:t>appearance is defined by histograms.</a:t>
            </a:r>
            <a:br>
              <a:rPr lang="en-US" sz="1800" dirty="0"/>
            </a:br>
            <a:r>
              <a:rPr lang="en-US" sz="1800" dirty="0"/>
              <a:t>(not limited to only color)</a:t>
            </a:r>
          </a:p>
        </p:txBody>
      </p:sp>
    </p:spTree>
    <p:extLst>
      <p:ext uri="{BB962C8B-B14F-4D97-AF65-F5344CB8AC3E}">
        <p14:creationId xmlns:p14="http://schemas.microsoft.com/office/powerpoint/2010/main" val="1867687842"/>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br>
              <a:rPr lang="en-US" dirty="0" smtClean="0"/>
            </a:br>
            <a:endParaRPr lang="en-US" dirty="0"/>
          </a:p>
        </p:txBody>
      </p:sp>
      <p:sp>
        <p:nvSpPr>
          <p:cNvPr id="3" name="Content Placeholder 2"/>
          <p:cNvSpPr>
            <a:spLocks noGrp="1"/>
          </p:cNvSpPr>
          <p:nvPr>
            <p:ph idx="1"/>
          </p:nvPr>
        </p:nvSpPr>
        <p:spPr/>
        <p:txBody>
          <a:bodyPr>
            <a:normAutofit/>
          </a:bodyPr>
          <a:lstStyle/>
          <a:p>
            <a:r>
              <a:rPr lang="en-US" sz="2100" dirty="0"/>
              <a:t>Motivation – to track non-rigid objects, (like </a:t>
            </a:r>
          </a:p>
          <a:p>
            <a:pPr marL="0" indent="0">
              <a:buNone/>
            </a:pPr>
            <a:r>
              <a:rPr lang="en-US" sz="2100" dirty="0"/>
              <a:t>	a walking person), it is hard to specify</a:t>
            </a:r>
          </a:p>
          <a:p>
            <a:pPr marL="0" indent="0">
              <a:buNone/>
            </a:pPr>
            <a:r>
              <a:rPr lang="en-US" sz="2100" dirty="0"/>
              <a:t>	an explicit 2D parametric motion model.</a:t>
            </a:r>
          </a:p>
          <a:p>
            <a:endParaRPr lang="en-US" sz="2100" dirty="0"/>
          </a:p>
          <a:p>
            <a:r>
              <a:rPr lang="en-US" sz="2100" dirty="0"/>
              <a:t>Appearances of non-rigid objects can </a:t>
            </a:r>
          </a:p>
          <a:p>
            <a:pPr marL="0" indent="0">
              <a:buNone/>
            </a:pPr>
            <a:r>
              <a:rPr lang="en-US" sz="2100" dirty="0"/>
              <a:t>	sometimes be modeled with color </a:t>
            </a:r>
          </a:p>
          <a:p>
            <a:pPr marL="0" indent="0">
              <a:buNone/>
            </a:pPr>
            <a:r>
              <a:rPr lang="en-US" sz="2100" dirty="0"/>
              <a:t>	distributions</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84200" y="1652040"/>
              <a:ext cx="6849360" cy="2107800"/>
            </p14:xfrm>
          </p:contentPart>
        </mc:Choice>
        <mc:Fallback>
          <p:pic>
            <p:nvPicPr>
              <p:cNvPr id="4" name="Ink 3"/>
              <p:cNvPicPr/>
              <p:nvPr/>
            </p:nvPicPr>
            <p:blipFill>
              <a:blip r:embed="rId3"/>
              <a:stretch>
                <a:fillRect/>
              </a:stretch>
            </p:blipFill>
            <p:spPr>
              <a:xfrm>
                <a:off x="1374840" y="1642680"/>
                <a:ext cx="6868080" cy="2126520"/>
              </a:xfrm>
              <a:prstGeom prst="rect">
                <a:avLst/>
              </a:prstGeom>
            </p:spPr>
          </p:pic>
        </mc:Fallback>
      </mc:AlternateContent>
    </p:spTree>
    <p:extLst>
      <p:ext uri="{BB962C8B-B14F-4D97-AF65-F5344CB8AC3E}">
        <p14:creationId xmlns:p14="http://schemas.microsoft.com/office/powerpoint/2010/main" val="727571907"/>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1250" y="2336800"/>
            <a:ext cx="5825202" cy="1234727"/>
          </a:xfrm>
        </p:spPr>
        <p:txBody>
          <a:bodyPr/>
          <a:lstStyle/>
          <a:p>
            <a:pPr algn="ctr"/>
            <a:r>
              <a:rPr lang="en-US" dirty="0" smtClean="0"/>
              <a:t>Mean Shift Theory</a:t>
            </a:r>
            <a:endParaRPr lang="en-US" dirty="0"/>
          </a:p>
        </p:txBody>
      </p:sp>
    </p:spTree>
    <p:extLst>
      <p:ext uri="{BB962C8B-B14F-4D97-AF65-F5344CB8AC3E}">
        <p14:creationId xmlns:p14="http://schemas.microsoft.com/office/powerpoint/2010/main" val="1329482263"/>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2"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3"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4"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5"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6"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7"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8"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899"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0"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1"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2"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3"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4"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5"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6"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7"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8"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09"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0"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1"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2"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3"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4"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5"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6"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7"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8"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19"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0"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1"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2"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3"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4"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5"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6"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7"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8"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29"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0"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1"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2"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3"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4"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5"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6"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7"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8"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39"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0"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1"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2"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3"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4"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5"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6"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7"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8"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49"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0"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1"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2"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3"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4"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5"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6"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7"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8"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59"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0"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1"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2"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3"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4"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5"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6"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7"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8"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69"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0"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1"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2"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3"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4"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5"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6"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7"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8"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79"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80"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81"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82"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83"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37984" name="Group 96"/>
          <p:cNvGrpSpPr>
            <a:grpSpLocks/>
          </p:cNvGrpSpPr>
          <p:nvPr/>
        </p:nvGrpSpPr>
        <p:grpSpPr bwMode="auto">
          <a:xfrm>
            <a:off x="3086100" y="2000250"/>
            <a:ext cx="2114550" cy="2171700"/>
            <a:chOff x="3744" y="4464"/>
            <a:chExt cx="1776" cy="1824"/>
          </a:xfrm>
        </p:grpSpPr>
        <p:sp>
          <p:nvSpPr>
            <p:cNvPr id="3798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7986" name="Group 98"/>
            <p:cNvGrpSpPr>
              <a:grpSpLocks/>
            </p:cNvGrpSpPr>
            <p:nvPr/>
          </p:nvGrpSpPr>
          <p:grpSpPr bwMode="auto">
            <a:xfrm>
              <a:off x="4491" y="5231"/>
              <a:ext cx="288" cy="288"/>
              <a:chOff x="4486" y="3484"/>
              <a:chExt cx="288" cy="288"/>
            </a:xfrm>
          </p:grpSpPr>
          <p:sp>
            <p:nvSpPr>
              <p:cNvPr id="3798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8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798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nvGrpSpPr>
          <p:cNvPr id="37990" name="Group 102"/>
          <p:cNvGrpSpPr>
            <a:grpSpLocks/>
          </p:cNvGrpSpPr>
          <p:nvPr/>
        </p:nvGrpSpPr>
        <p:grpSpPr bwMode="auto">
          <a:xfrm>
            <a:off x="4400550" y="3028950"/>
            <a:ext cx="342900" cy="342900"/>
            <a:chOff x="4486" y="3484"/>
            <a:chExt cx="288" cy="288"/>
          </a:xfrm>
        </p:grpSpPr>
        <p:sp>
          <p:nvSpPr>
            <p:cNvPr id="37991"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92"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7993"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37994" name="AutoShape 106"/>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37995" name="Freeform 107"/>
          <p:cNvSpPr>
            <a:spLocks/>
          </p:cNvSpPr>
          <p:nvPr/>
        </p:nvSpPr>
        <p:spPr bwMode="auto">
          <a:xfrm>
            <a:off x="5125641" y="1939529"/>
            <a:ext cx="1627584" cy="760809"/>
          </a:xfrm>
          <a:custGeom>
            <a:avLst/>
            <a:gdLst>
              <a:gd name="T0" fmla="*/ 1367 w 1367"/>
              <a:gd name="T1" fmla="*/ 21 h 639"/>
              <a:gd name="T2" fmla="*/ 1263 w 1367"/>
              <a:gd name="T3" fmla="*/ 14 h 639"/>
              <a:gd name="T4" fmla="*/ 1201 w 1367"/>
              <a:gd name="T5" fmla="*/ 42 h 639"/>
              <a:gd name="T6" fmla="*/ 874 w 1367"/>
              <a:gd name="T7" fmla="*/ 139 h 639"/>
              <a:gd name="T8" fmla="*/ 798 w 1367"/>
              <a:gd name="T9" fmla="*/ 160 h 639"/>
              <a:gd name="T10" fmla="*/ 756 w 1367"/>
              <a:gd name="T11" fmla="*/ 174 h 639"/>
              <a:gd name="T12" fmla="*/ 743 w 1367"/>
              <a:gd name="T13" fmla="*/ 194 h 639"/>
              <a:gd name="T14" fmla="*/ 722 w 1367"/>
              <a:gd name="T15" fmla="*/ 201 h 639"/>
              <a:gd name="T16" fmla="*/ 715 w 1367"/>
              <a:gd name="T17" fmla="*/ 222 h 639"/>
              <a:gd name="T18" fmla="*/ 687 w 1367"/>
              <a:gd name="T19" fmla="*/ 264 h 639"/>
              <a:gd name="T20" fmla="*/ 631 w 1367"/>
              <a:gd name="T21" fmla="*/ 333 h 639"/>
              <a:gd name="T22" fmla="*/ 437 w 1367"/>
              <a:gd name="T23" fmla="*/ 375 h 639"/>
              <a:gd name="T24" fmla="*/ 402 w 1367"/>
              <a:gd name="T25" fmla="*/ 382 h 639"/>
              <a:gd name="T26" fmla="*/ 361 w 1367"/>
              <a:gd name="T27" fmla="*/ 396 h 639"/>
              <a:gd name="T28" fmla="*/ 347 w 1367"/>
              <a:gd name="T29" fmla="*/ 416 h 639"/>
              <a:gd name="T30" fmla="*/ 326 w 1367"/>
              <a:gd name="T31" fmla="*/ 430 h 639"/>
              <a:gd name="T32" fmla="*/ 250 w 1367"/>
              <a:gd name="T33" fmla="*/ 528 h 639"/>
              <a:gd name="T34" fmla="*/ 180 w 1367"/>
              <a:gd name="T35" fmla="*/ 597 h 639"/>
              <a:gd name="T36" fmla="*/ 139 w 1367"/>
              <a:gd name="T37" fmla="*/ 625 h 639"/>
              <a:gd name="T38" fmla="*/ 118 w 1367"/>
              <a:gd name="T39" fmla="*/ 639 h 639"/>
              <a:gd name="T40" fmla="*/ 0 w 1367"/>
              <a:gd name="T41" fmla="*/ 62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cap="flat">
            <a:solidFill>
              <a:srgbClr val="00CCFF"/>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7996" name="AutoShape 108"/>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37997" name="Freeform 109"/>
          <p:cNvSpPr>
            <a:spLocks/>
          </p:cNvSpPr>
          <p:nvPr/>
        </p:nvSpPr>
        <p:spPr bwMode="auto">
          <a:xfrm>
            <a:off x="4626770" y="2434830"/>
            <a:ext cx="2118122" cy="697706"/>
          </a:xfrm>
          <a:custGeom>
            <a:avLst/>
            <a:gdLst>
              <a:gd name="T0" fmla="*/ 1779 w 1779"/>
              <a:gd name="T1" fmla="*/ 42 h 586"/>
              <a:gd name="T2" fmla="*/ 1717 w 1779"/>
              <a:gd name="T3" fmla="*/ 7 h 586"/>
              <a:gd name="T4" fmla="*/ 1696 w 1779"/>
              <a:gd name="T5" fmla="*/ 0 h 586"/>
              <a:gd name="T6" fmla="*/ 1418 w 1779"/>
              <a:gd name="T7" fmla="*/ 42 h 586"/>
              <a:gd name="T8" fmla="*/ 1335 w 1779"/>
              <a:gd name="T9" fmla="*/ 98 h 586"/>
              <a:gd name="T10" fmla="*/ 1286 w 1779"/>
              <a:gd name="T11" fmla="*/ 132 h 586"/>
              <a:gd name="T12" fmla="*/ 1002 w 1779"/>
              <a:gd name="T13" fmla="*/ 250 h 586"/>
              <a:gd name="T14" fmla="*/ 801 w 1779"/>
              <a:gd name="T15" fmla="*/ 313 h 586"/>
              <a:gd name="T16" fmla="*/ 738 w 1779"/>
              <a:gd name="T17" fmla="*/ 361 h 586"/>
              <a:gd name="T18" fmla="*/ 648 w 1779"/>
              <a:gd name="T19" fmla="*/ 417 h 586"/>
              <a:gd name="T20" fmla="*/ 586 w 1779"/>
              <a:gd name="T21" fmla="*/ 472 h 586"/>
              <a:gd name="T22" fmla="*/ 558 w 1779"/>
              <a:gd name="T23" fmla="*/ 514 h 586"/>
              <a:gd name="T24" fmla="*/ 551 w 1779"/>
              <a:gd name="T25" fmla="*/ 535 h 586"/>
              <a:gd name="T26" fmla="*/ 509 w 1779"/>
              <a:gd name="T27" fmla="*/ 563 h 586"/>
              <a:gd name="T28" fmla="*/ 488 w 1779"/>
              <a:gd name="T29" fmla="*/ 576 h 586"/>
              <a:gd name="T30" fmla="*/ 176 w 1779"/>
              <a:gd name="T31" fmla="*/ 549 h 586"/>
              <a:gd name="T32" fmla="*/ 3 w 1779"/>
              <a:gd name="T33" fmla="*/ 583 h 586"/>
              <a:gd name="T34" fmla="*/ 16 w 1779"/>
              <a:gd name="T35" fmla="*/ 5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cap="flat">
            <a:solidFill>
              <a:srgbClr val="FF9900"/>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7998" name="AutoShape 110"/>
          <p:cNvSpPr>
            <a:spLocks noChangeArrowheads="1"/>
          </p:cNvSpPr>
          <p:nvPr/>
        </p:nvSpPr>
        <p:spPr bwMode="auto">
          <a:xfrm rot="880212">
            <a:off x="4141330" y="3081108"/>
            <a:ext cx="436577" cy="114300"/>
          </a:xfrm>
          <a:prstGeom prst="rightArrow">
            <a:avLst>
              <a:gd name="adj1" fmla="val 50000"/>
              <a:gd name="adj2" fmla="val 10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7999" name="AutoShape 111"/>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sp>
        <p:nvSpPr>
          <p:cNvPr id="38000" name="Freeform 112"/>
          <p:cNvSpPr>
            <a:spLocks/>
          </p:cNvSpPr>
          <p:nvPr/>
        </p:nvSpPr>
        <p:spPr bwMode="auto">
          <a:xfrm>
            <a:off x="4175522" y="3212308"/>
            <a:ext cx="2552700" cy="1974056"/>
          </a:xfrm>
          <a:custGeom>
            <a:avLst/>
            <a:gdLst>
              <a:gd name="T0" fmla="*/ 2144 w 2144"/>
              <a:gd name="T1" fmla="*/ 1658 h 1658"/>
              <a:gd name="T2" fmla="*/ 2033 w 2144"/>
              <a:gd name="T3" fmla="*/ 1610 h 1658"/>
              <a:gd name="T4" fmla="*/ 1978 w 2144"/>
              <a:gd name="T5" fmla="*/ 1582 h 1658"/>
              <a:gd name="T6" fmla="*/ 1915 w 2144"/>
              <a:gd name="T7" fmla="*/ 1534 h 1658"/>
              <a:gd name="T8" fmla="*/ 1881 w 2144"/>
              <a:gd name="T9" fmla="*/ 1492 h 1658"/>
              <a:gd name="T10" fmla="*/ 1853 w 2144"/>
              <a:gd name="T11" fmla="*/ 1450 h 1658"/>
              <a:gd name="T12" fmla="*/ 1811 w 2144"/>
              <a:gd name="T13" fmla="*/ 1395 h 1658"/>
              <a:gd name="T14" fmla="*/ 1485 w 2144"/>
              <a:gd name="T15" fmla="*/ 1291 h 1658"/>
              <a:gd name="T16" fmla="*/ 1402 w 2144"/>
              <a:gd name="T17" fmla="*/ 1256 h 1658"/>
              <a:gd name="T18" fmla="*/ 1381 w 2144"/>
              <a:gd name="T19" fmla="*/ 1249 h 1658"/>
              <a:gd name="T20" fmla="*/ 1318 w 2144"/>
              <a:gd name="T21" fmla="*/ 1193 h 1658"/>
              <a:gd name="T22" fmla="*/ 1284 w 2144"/>
              <a:gd name="T23" fmla="*/ 1159 h 1658"/>
              <a:gd name="T24" fmla="*/ 1249 w 2144"/>
              <a:gd name="T25" fmla="*/ 1096 h 1658"/>
              <a:gd name="T26" fmla="*/ 1166 w 2144"/>
              <a:gd name="T27" fmla="*/ 1034 h 1658"/>
              <a:gd name="T28" fmla="*/ 1131 w 2144"/>
              <a:gd name="T29" fmla="*/ 1027 h 1658"/>
              <a:gd name="T30" fmla="*/ 978 w 2144"/>
              <a:gd name="T31" fmla="*/ 1020 h 1658"/>
              <a:gd name="T32" fmla="*/ 749 w 2144"/>
              <a:gd name="T33" fmla="*/ 874 h 1658"/>
              <a:gd name="T34" fmla="*/ 701 w 2144"/>
              <a:gd name="T35" fmla="*/ 812 h 1658"/>
              <a:gd name="T36" fmla="*/ 666 w 2144"/>
              <a:gd name="T37" fmla="*/ 722 h 1658"/>
              <a:gd name="T38" fmla="*/ 624 w 2144"/>
              <a:gd name="T39" fmla="*/ 617 h 1658"/>
              <a:gd name="T40" fmla="*/ 562 w 2144"/>
              <a:gd name="T41" fmla="*/ 548 h 1658"/>
              <a:gd name="T42" fmla="*/ 541 w 2144"/>
              <a:gd name="T43" fmla="*/ 527 h 1658"/>
              <a:gd name="T44" fmla="*/ 312 w 2144"/>
              <a:gd name="T45" fmla="*/ 472 h 1658"/>
              <a:gd name="T46" fmla="*/ 48 w 2144"/>
              <a:gd name="T47" fmla="*/ 382 h 1658"/>
              <a:gd name="T48" fmla="*/ 0 w 2144"/>
              <a:gd name="T49" fmla="*/ 298 h 1658"/>
              <a:gd name="T50" fmla="*/ 69 w 2144"/>
              <a:gd name="T51" fmla="*/ 125 h 1658"/>
              <a:gd name="T52" fmla="*/ 146 w 2144"/>
              <a:gd name="T53" fmla="*/ 69 h 1658"/>
              <a:gd name="T54" fmla="*/ 187 w 2144"/>
              <a:gd name="T5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8001" name="Text Box 113"/>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38002" name="Text Box 114"/>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116" name="Rectangle 112"/>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3707690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272" fill="hold" nodeType="clickEffect">
                                  <p:stCondLst>
                                    <p:cond delay="0"/>
                                  </p:stCondLst>
                                  <p:childTnLst>
                                    <p:set>
                                      <p:cBhvr>
                                        <p:cTn id="10" dur="1" fill="hold">
                                          <p:stCondLst>
                                            <p:cond delay="0"/>
                                          </p:stCondLst>
                                        </p:cTn>
                                        <p:tgtEl>
                                          <p:spTgt spid="37984"/>
                                        </p:tgtEl>
                                        <p:attrNameLst>
                                          <p:attrName>style.visibility</p:attrName>
                                        </p:attrNameLst>
                                      </p:cBhvr>
                                      <p:to>
                                        <p:strVal val="visible"/>
                                      </p:to>
                                    </p:set>
                                    <p:anim calcmode="lin" valueType="num">
                                      <p:cBhvr>
                                        <p:cTn id="11" dur="500" fill="hold"/>
                                        <p:tgtEl>
                                          <p:spTgt spid="37984"/>
                                        </p:tgtEl>
                                        <p:attrNameLst>
                                          <p:attrName>ppt_w</p:attrName>
                                        </p:attrNameLst>
                                      </p:cBhvr>
                                      <p:tavLst>
                                        <p:tav tm="0">
                                          <p:val>
                                            <p:strVal val="2/3*#ppt_w"/>
                                          </p:val>
                                        </p:tav>
                                        <p:tav tm="100000">
                                          <p:val>
                                            <p:strVal val="#ppt_w"/>
                                          </p:val>
                                        </p:tav>
                                      </p:tavLst>
                                    </p:anim>
                                    <p:anim calcmode="lin" valueType="num">
                                      <p:cBhvr>
                                        <p:cTn id="12" dur="500" fill="hold"/>
                                        <p:tgtEl>
                                          <p:spTgt spid="37984"/>
                                        </p:tgtEl>
                                        <p:attrNameLst>
                                          <p:attrName>ppt_h</p:attrName>
                                        </p:attrNameLst>
                                      </p:cBhvr>
                                      <p:tavLst>
                                        <p:tav tm="0">
                                          <p:val>
                                            <p:strVal val="2/3*#ppt_h"/>
                                          </p:val>
                                        </p:tav>
                                        <p:tav tm="100000">
                                          <p:val>
                                            <p:strVal val="#ppt_h"/>
                                          </p:val>
                                        </p:tav>
                                      </p:tavLst>
                                    </p:anim>
                                  </p:childTnLst>
                                </p:cTn>
                              </p:par>
                              <p:par>
                                <p:cTn id="13" presetID="1" presetClass="entr" presetSubtype="0" fill="hold" grpId="0" nodeType="withEffect">
                                  <p:stCondLst>
                                    <p:cond delay="0"/>
                                  </p:stCondLst>
                                  <p:childTnLst>
                                    <p:set>
                                      <p:cBhvr>
                                        <p:cTn id="14" dur="1" fill="hold">
                                          <p:stCondLst>
                                            <p:cond delay="0"/>
                                          </p:stCondLst>
                                        </p:cTn>
                                        <p:tgtEl>
                                          <p:spTgt spid="37994"/>
                                        </p:tgtEl>
                                        <p:attrNameLst>
                                          <p:attrName>style.visibility</p:attrName>
                                        </p:attrNameLst>
                                      </p:cBhvr>
                                      <p:to>
                                        <p:strVal val="visible"/>
                                      </p:to>
                                    </p:set>
                                  </p:childTnLst>
                                </p:cTn>
                              </p:par>
                            </p:childTnLst>
                          </p:cTn>
                        </p:par>
                        <p:par>
                          <p:cTn id="15" fill="hold" nodeType="afterGroup">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7995"/>
                                        </p:tgtEl>
                                        <p:attrNameLst>
                                          <p:attrName>style.visibility</p:attrName>
                                        </p:attrNameLst>
                                      </p:cBhvr>
                                      <p:to>
                                        <p:strVal val="visible"/>
                                      </p:to>
                                    </p:set>
                                    <p:animEffect transition="in" filter="wipe(up)">
                                      <p:cBhvr>
                                        <p:cTn id="18" dur="500"/>
                                        <p:tgtEl>
                                          <p:spTgt spid="37995"/>
                                        </p:tgtEl>
                                      </p:cBhvr>
                                    </p:animEffect>
                                  </p:childTnLst>
                                </p:cTn>
                              </p:par>
                            </p:childTnLst>
                          </p:cTn>
                        </p:par>
                        <p:par>
                          <p:cTn id="19" fill="hold" nodeType="afterGroup">
                            <p:stCondLst>
                              <p:cond delay="1000"/>
                            </p:stCondLst>
                            <p:childTnLst>
                              <p:par>
                                <p:cTn id="20" presetID="1" presetClass="exit" presetSubtype="0" fill="hold" grpId="1" nodeType="afterEffect">
                                  <p:stCondLst>
                                    <p:cond delay="5000"/>
                                  </p:stCondLst>
                                  <p:childTnLst>
                                    <p:set>
                                      <p:cBhvr>
                                        <p:cTn id="21" dur="1" fill="hold">
                                          <p:stCondLst>
                                            <p:cond delay="0"/>
                                          </p:stCondLst>
                                        </p:cTn>
                                        <p:tgtEl>
                                          <p:spTgt spid="3799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32" fill="hold" nodeType="clickEffect">
                                  <p:stCondLst>
                                    <p:cond delay="0"/>
                                  </p:stCondLst>
                                  <p:childTnLst>
                                    <p:set>
                                      <p:cBhvr>
                                        <p:cTn id="25" dur="1" fill="hold">
                                          <p:stCondLst>
                                            <p:cond delay="0"/>
                                          </p:stCondLst>
                                        </p:cTn>
                                        <p:tgtEl>
                                          <p:spTgt spid="37990"/>
                                        </p:tgtEl>
                                        <p:attrNameLst>
                                          <p:attrName>style.visibility</p:attrName>
                                        </p:attrNameLst>
                                      </p:cBhvr>
                                      <p:to>
                                        <p:strVal val="visible"/>
                                      </p:to>
                                    </p:set>
                                    <p:anim calcmode="lin" valueType="num">
                                      <p:cBhvr>
                                        <p:cTn id="26" dur="500" fill="hold"/>
                                        <p:tgtEl>
                                          <p:spTgt spid="37990"/>
                                        </p:tgtEl>
                                        <p:attrNameLst>
                                          <p:attrName>ppt_w</p:attrName>
                                        </p:attrNameLst>
                                      </p:cBhvr>
                                      <p:tavLst>
                                        <p:tav tm="0">
                                          <p:val>
                                            <p:strVal val="4*#ppt_w"/>
                                          </p:val>
                                        </p:tav>
                                        <p:tav tm="100000">
                                          <p:val>
                                            <p:strVal val="#ppt_w"/>
                                          </p:val>
                                        </p:tav>
                                      </p:tavLst>
                                    </p:anim>
                                    <p:anim calcmode="lin" valueType="num">
                                      <p:cBhvr>
                                        <p:cTn id="27" dur="500" fill="hold"/>
                                        <p:tgtEl>
                                          <p:spTgt spid="37990"/>
                                        </p:tgtEl>
                                        <p:attrNameLst>
                                          <p:attrName>ppt_h</p:attrName>
                                        </p:attrNameLst>
                                      </p:cBhvr>
                                      <p:tavLst>
                                        <p:tav tm="0">
                                          <p:val>
                                            <p:strVal val="4*#ppt_h"/>
                                          </p:val>
                                        </p:tav>
                                        <p:tav tm="100000">
                                          <p:val>
                                            <p:strVal val="#ppt_h"/>
                                          </p:val>
                                        </p:tav>
                                      </p:tavLst>
                                    </p:anim>
                                  </p:childTnLst>
                                </p:cTn>
                              </p:par>
                              <p:par>
                                <p:cTn id="28" presetID="1" presetClass="entr" presetSubtype="0" fill="hold" grpId="0" nodeType="withEffect">
                                  <p:stCondLst>
                                    <p:cond delay="0"/>
                                  </p:stCondLst>
                                  <p:childTnLst>
                                    <p:set>
                                      <p:cBhvr>
                                        <p:cTn id="29" dur="1" fill="hold">
                                          <p:stCondLst>
                                            <p:cond delay="0"/>
                                          </p:stCondLst>
                                        </p:cTn>
                                        <p:tgtEl>
                                          <p:spTgt spid="37996"/>
                                        </p:tgtEl>
                                        <p:attrNameLst>
                                          <p:attrName>style.visibility</p:attrName>
                                        </p:attrNameLst>
                                      </p:cBhvr>
                                      <p:to>
                                        <p:strVal val="visible"/>
                                      </p:to>
                                    </p:set>
                                  </p:childTnLst>
                                </p:cTn>
                              </p:par>
                            </p:childTnLst>
                          </p:cTn>
                        </p:par>
                        <p:par>
                          <p:cTn id="30" fill="hold" nodeType="afterGroup">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37997"/>
                                        </p:tgtEl>
                                        <p:attrNameLst>
                                          <p:attrName>style.visibility</p:attrName>
                                        </p:attrNameLst>
                                      </p:cBhvr>
                                      <p:to>
                                        <p:strVal val="visible"/>
                                      </p:to>
                                    </p:set>
                                    <p:animEffect transition="in" filter="wipe(up)">
                                      <p:cBhvr>
                                        <p:cTn id="33" dur="500"/>
                                        <p:tgtEl>
                                          <p:spTgt spid="37997"/>
                                        </p:tgtEl>
                                      </p:cBhvr>
                                    </p:animEffect>
                                  </p:childTnLst>
                                </p:cTn>
                              </p:par>
                            </p:childTnLst>
                          </p:cTn>
                        </p:par>
                        <p:par>
                          <p:cTn id="34" fill="hold" nodeType="afterGroup">
                            <p:stCondLst>
                              <p:cond delay="1000"/>
                            </p:stCondLst>
                            <p:childTnLst>
                              <p:par>
                                <p:cTn id="35" presetID="1" presetClass="exit" presetSubtype="0" fill="hold" grpId="1" nodeType="afterEffect">
                                  <p:stCondLst>
                                    <p:cond delay="5000"/>
                                  </p:stCondLst>
                                  <p:childTnLst>
                                    <p:set>
                                      <p:cBhvr>
                                        <p:cTn id="36" dur="1" fill="hold">
                                          <p:stCondLst>
                                            <p:cond delay="0"/>
                                          </p:stCondLst>
                                        </p:cTn>
                                        <p:tgtEl>
                                          <p:spTgt spid="3799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7998"/>
                                        </p:tgtEl>
                                        <p:attrNameLst>
                                          <p:attrName>style.visibility</p:attrName>
                                        </p:attrNameLst>
                                      </p:cBhvr>
                                      <p:to>
                                        <p:strVal val="visible"/>
                                      </p:to>
                                    </p:set>
                                    <p:animEffect transition="in" filter="wipe(left)">
                                      <p:cBhvr>
                                        <p:cTn id="41" dur="500"/>
                                        <p:tgtEl>
                                          <p:spTgt spid="3799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7999"/>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grpId="1" nodeType="afterEffect">
                                  <p:stCondLst>
                                    <p:cond delay="0"/>
                                  </p:stCondLst>
                                  <p:childTnLst>
                                    <p:set>
                                      <p:cBhvr>
                                        <p:cTn id="46" dur="1" fill="hold">
                                          <p:stCondLst>
                                            <p:cond delay="0"/>
                                          </p:stCondLst>
                                        </p:cTn>
                                        <p:tgtEl>
                                          <p:spTgt spid="37999"/>
                                        </p:tgtEl>
                                        <p:attrNameLst>
                                          <p:attrName>style.visibility</p:attrName>
                                        </p:attrNameLst>
                                      </p:cBhvr>
                                      <p:to>
                                        <p:strVal val="visible"/>
                                      </p:to>
                                    </p:set>
                                  </p:childTnLst>
                                </p:cTn>
                              </p:par>
                            </p:childTnLst>
                          </p:cTn>
                        </p:par>
                        <p:par>
                          <p:cTn id="47" fill="hold" nodeType="afterGroup">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38000"/>
                                        </p:tgtEl>
                                        <p:attrNameLst>
                                          <p:attrName>style.visibility</p:attrName>
                                        </p:attrNameLst>
                                      </p:cBhvr>
                                      <p:to>
                                        <p:strVal val="visible"/>
                                      </p:to>
                                    </p:set>
                                    <p:animEffect transition="in" filter="wipe(down)">
                                      <p:cBhvr>
                                        <p:cTn id="50" dur="500"/>
                                        <p:tgtEl>
                                          <p:spTgt spid="38000"/>
                                        </p:tgtEl>
                                      </p:cBhvr>
                                    </p:animEffect>
                                  </p:childTnLst>
                                </p:cTn>
                              </p:par>
                            </p:childTnLst>
                          </p:cTn>
                        </p:par>
                        <p:par>
                          <p:cTn id="51" fill="hold" nodeType="afterGroup">
                            <p:stCondLst>
                              <p:cond delay="1000"/>
                            </p:stCondLst>
                            <p:childTnLst>
                              <p:par>
                                <p:cTn id="52" presetID="1" presetClass="exit" presetSubtype="0" fill="hold" grpId="1" nodeType="afterEffect">
                                  <p:stCondLst>
                                    <p:cond delay="3000"/>
                                  </p:stCondLst>
                                  <p:childTnLst>
                                    <p:set>
                                      <p:cBhvr>
                                        <p:cTn id="53" dur="1" fill="hold">
                                          <p:stCondLst>
                                            <p:cond delay="0"/>
                                          </p:stCondLst>
                                        </p:cTn>
                                        <p:tgtEl>
                                          <p:spTgt spid="380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4" grpId="0" animBg="1"/>
      <p:bldP spid="37995" grpId="0" animBg="1"/>
      <p:bldP spid="37995" grpId="1" animBg="1"/>
      <p:bldP spid="37996" grpId="0" animBg="1"/>
      <p:bldP spid="37997" grpId="0" animBg="1"/>
      <p:bldP spid="37997" grpId="1" animBg="1"/>
      <p:bldP spid="37998" grpId="0" animBg="1"/>
      <p:bldP spid="37999" grpId="0" animBg="1"/>
      <p:bldP spid="37999" grpId="1" animBg="1"/>
      <p:bldP spid="38000" grpId="0" animBg="1"/>
      <p:bldP spid="38000" grpId="1" animBg="1"/>
      <p:bldP spid="3800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0"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1"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2"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3"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4"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5"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6"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7"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8"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49"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0"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1"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2"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3"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4"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5"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6"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7"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8"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59"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0"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1"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2"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3"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4"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5"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6"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7"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8"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69"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0"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1"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2"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3"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4"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5"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6"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7"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8"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79"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0"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1"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2"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3"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4"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5"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6"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7"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8"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89"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0"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1"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2"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3"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4"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5"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6"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7"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8"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9999"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0"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1"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2"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3"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4"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5"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6"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7"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8"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09"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0"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1"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2"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3"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4"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5"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6"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7"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8"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19"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0"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1"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2"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3"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4"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5"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6"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7"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8"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29"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30"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31"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40032" name="Group 96"/>
          <p:cNvGrpSpPr>
            <a:grpSpLocks/>
          </p:cNvGrpSpPr>
          <p:nvPr/>
        </p:nvGrpSpPr>
        <p:grpSpPr bwMode="auto">
          <a:xfrm>
            <a:off x="3086100" y="2000250"/>
            <a:ext cx="2114550" cy="2171700"/>
            <a:chOff x="3744" y="4464"/>
            <a:chExt cx="1776" cy="1824"/>
          </a:xfrm>
        </p:grpSpPr>
        <p:sp>
          <p:nvSpPr>
            <p:cNvPr id="4003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0034" name="Group 98"/>
            <p:cNvGrpSpPr>
              <a:grpSpLocks/>
            </p:cNvGrpSpPr>
            <p:nvPr/>
          </p:nvGrpSpPr>
          <p:grpSpPr bwMode="auto">
            <a:xfrm>
              <a:off x="4491" y="5231"/>
              <a:ext cx="288" cy="288"/>
              <a:chOff x="4486" y="3484"/>
              <a:chExt cx="288" cy="288"/>
            </a:xfrm>
          </p:grpSpPr>
          <p:sp>
            <p:nvSpPr>
              <p:cNvPr id="4003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3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003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nvGrpSpPr>
          <p:cNvPr id="40038" name="Group 102"/>
          <p:cNvGrpSpPr>
            <a:grpSpLocks/>
          </p:cNvGrpSpPr>
          <p:nvPr/>
        </p:nvGrpSpPr>
        <p:grpSpPr bwMode="auto">
          <a:xfrm>
            <a:off x="4400550" y="3028950"/>
            <a:ext cx="342900" cy="342900"/>
            <a:chOff x="4486" y="3484"/>
            <a:chExt cx="288" cy="288"/>
          </a:xfrm>
        </p:grpSpPr>
        <p:sp>
          <p:nvSpPr>
            <p:cNvPr id="40039"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0040"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0041"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40042" name="AutoShape 106"/>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40043" name="AutoShape 107"/>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40044" name="AutoShape 108"/>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sp>
        <p:nvSpPr>
          <p:cNvPr id="40045" name="Text Box 109"/>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40046" name="Text Box 110"/>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40048" name="Rectangle 112"/>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1441398568"/>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6 0 L 0.04705 0.01574 " pathEditMode="relative" rAng="0" ptsTypes="AA">
                                      <p:cBhvr>
                                        <p:cTn id="6" dur="2000" fill="hold"/>
                                        <p:tgtEl>
                                          <p:spTgt spid="40032"/>
                                        </p:tgtEl>
                                        <p:attrNameLst>
                                          <p:attrName>ppt_x</p:attrName>
                                          <p:attrName>ppt_y</p:attrName>
                                        </p:attrNameLst>
                                      </p:cBhvr>
                                      <p:rCtr x="2135" y="787"/>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0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88"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89"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0"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1"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2"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3"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4"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5"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6"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7"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8"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1999"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0"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1"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2"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3"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4"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5"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6"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7"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8"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09"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0"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1"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2"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3"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4"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5"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6"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7"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8"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19"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0"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1"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2"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3"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4"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5"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6"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7"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8"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29"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0"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1"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2"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3"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4"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5"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6"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7"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8"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39"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0"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1"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2"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3"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4"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5"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6"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7"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8"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49"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0"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1"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2"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3"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4"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5"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6"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7"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8"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59"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0"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1"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2"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3"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4"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5"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6"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7"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8"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69"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0"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1"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2"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3"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4"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5"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6"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7"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8"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79"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42080" name="Group 96"/>
          <p:cNvGrpSpPr>
            <a:grpSpLocks/>
          </p:cNvGrpSpPr>
          <p:nvPr/>
        </p:nvGrpSpPr>
        <p:grpSpPr bwMode="auto">
          <a:xfrm>
            <a:off x="3518297" y="2114550"/>
            <a:ext cx="2114550" cy="2171700"/>
            <a:chOff x="3744" y="4464"/>
            <a:chExt cx="1776" cy="1824"/>
          </a:xfrm>
        </p:grpSpPr>
        <p:sp>
          <p:nvSpPr>
            <p:cNvPr id="42081"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2082" name="Group 98"/>
            <p:cNvGrpSpPr>
              <a:grpSpLocks/>
            </p:cNvGrpSpPr>
            <p:nvPr/>
          </p:nvGrpSpPr>
          <p:grpSpPr bwMode="auto">
            <a:xfrm>
              <a:off x="4491" y="5231"/>
              <a:ext cx="288" cy="288"/>
              <a:chOff x="4486" y="3484"/>
              <a:chExt cx="288" cy="288"/>
            </a:xfrm>
          </p:grpSpPr>
          <p:sp>
            <p:nvSpPr>
              <p:cNvPr id="42083"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84"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2085"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42086" name="AutoShape 102"/>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42087" name="AutoShape 103"/>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42088" name="AutoShape 104"/>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grpSp>
        <p:nvGrpSpPr>
          <p:cNvPr id="42089" name="Group 105"/>
          <p:cNvGrpSpPr>
            <a:grpSpLocks/>
          </p:cNvGrpSpPr>
          <p:nvPr/>
        </p:nvGrpSpPr>
        <p:grpSpPr bwMode="auto">
          <a:xfrm>
            <a:off x="4914900" y="3257550"/>
            <a:ext cx="342900" cy="342900"/>
            <a:chOff x="4486" y="3484"/>
            <a:chExt cx="288" cy="288"/>
          </a:xfrm>
        </p:grpSpPr>
        <p:sp>
          <p:nvSpPr>
            <p:cNvPr id="42090"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2091"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2092"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42093" name="AutoShape 109"/>
          <p:cNvSpPr>
            <a:spLocks noChangeArrowheads="1"/>
          </p:cNvSpPr>
          <p:nvPr/>
        </p:nvSpPr>
        <p:spPr bwMode="auto">
          <a:xfrm rot="1324470">
            <a:off x="4567238" y="3257550"/>
            <a:ext cx="514350" cy="114300"/>
          </a:xfrm>
          <a:prstGeom prst="rightArrow">
            <a:avLst>
              <a:gd name="adj1" fmla="val 50000"/>
              <a:gd name="adj2" fmla="val 1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nchorCtr="1"/>
          <a:lstStyle/>
          <a:p>
            <a:pPr algn="ctr" rtl="0"/>
            <a:endParaRPr lang="en-US" sz="1350">
              <a:latin typeface="Arial" panose="020B0604020202020204" pitchFamily="34" charset="0"/>
            </a:endParaRPr>
          </a:p>
        </p:txBody>
      </p:sp>
      <p:sp>
        <p:nvSpPr>
          <p:cNvPr id="42094" name="Text Box 110"/>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42095" name="Text Box 111"/>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42097" name="Rectangle 113"/>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18470938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2089"/>
                                        </p:tgtEl>
                                        <p:attrNameLst>
                                          <p:attrName>style.visibility</p:attrName>
                                        </p:attrNameLst>
                                      </p:cBhvr>
                                      <p:to>
                                        <p:strVal val="visible"/>
                                      </p:to>
                                    </p:set>
                                    <p:anim calcmode="lin" valueType="num">
                                      <p:cBhvr>
                                        <p:cTn id="7" dur="500" fill="hold"/>
                                        <p:tgtEl>
                                          <p:spTgt spid="42089"/>
                                        </p:tgtEl>
                                        <p:attrNameLst>
                                          <p:attrName>ppt_w</p:attrName>
                                        </p:attrNameLst>
                                      </p:cBhvr>
                                      <p:tavLst>
                                        <p:tav tm="0">
                                          <p:val>
                                            <p:strVal val="4*#ppt_w"/>
                                          </p:val>
                                        </p:tav>
                                        <p:tav tm="100000">
                                          <p:val>
                                            <p:strVal val="#ppt_w"/>
                                          </p:val>
                                        </p:tav>
                                      </p:tavLst>
                                    </p:anim>
                                    <p:anim calcmode="lin" valueType="num">
                                      <p:cBhvr>
                                        <p:cTn id="8" dur="500" fill="hold"/>
                                        <p:tgtEl>
                                          <p:spTgt spid="42089"/>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42093"/>
                                        </p:tgtEl>
                                        <p:attrNameLst>
                                          <p:attrName>style.visibility</p:attrName>
                                        </p:attrNameLst>
                                      </p:cBhvr>
                                      <p:to>
                                        <p:strVal val="visible"/>
                                      </p:to>
                                    </p:set>
                                    <p:animEffect transition="in" filter="wipe(left)">
                                      <p:cBhvr>
                                        <p:cTn id="12" dur="500"/>
                                        <p:tgtEl>
                                          <p:spTgt spid="42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36"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37"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38"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39"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0"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1"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2"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3"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4"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5"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6"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7"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8"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49"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0"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1"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2"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3"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4"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5"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6"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7"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8"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59"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0"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1"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2"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3"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4"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5"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6"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7"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8"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69"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0"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1"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2"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3"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4"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5"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6"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7"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8"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79"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0"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1"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2"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3"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4"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5"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6"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7"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8"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89"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0"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1"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2"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3"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4"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5"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6"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7"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8"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099"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0"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1"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2"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3"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4"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5"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6"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7"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8"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09"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0"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1"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2"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3"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4"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5"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6"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7"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8"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19"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0"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1"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2"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3"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4"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5"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6"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27"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44128" name="Group 96"/>
          <p:cNvGrpSpPr>
            <a:grpSpLocks/>
          </p:cNvGrpSpPr>
          <p:nvPr/>
        </p:nvGrpSpPr>
        <p:grpSpPr bwMode="auto">
          <a:xfrm>
            <a:off x="3518297" y="2114550"/>
            <a:ext cx="2114550" cy="2171700"/>
            <a:chOff x="3744" y="4464"/>
            <a:chExt cx="1776" cy="1824"/>
          </a:xfrm>
        </p:grpSpPr>
        <p:sp>
          <p:nvSpPr>
            <p:cNvPr id="44129"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4130" name="Group 98"/>
            <p:cNvGrpSpPr>
              <a:grpSpLocks/>
            </p:cNvGrpSpPr>
            <p:nvPr/>
          </p:nvGrpSpPr>
          <p:grpSpPr bwMode="auto">
            <a:xfrm>
              <a:off x="4491" y="5231"/>
              <a:ext cx="288" cy="288"/>
              <a:chOff x="4486" y="3484"/>
              <a:chExt cx="288" cy="288"/>
            </a:xfrm>
          </p:grpSpPr>
          <p:sp>
            <p:nvSpPr>
              <p:cNvPr id="44131"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32"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4133"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44134" name="AutoShape 102"/>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44135" name="AutoShape 103"/>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44136" name="AutoShape 104"/>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grpSp>
        <p:nvGrpSpPr>
          <p:cNvPr id="44137" name="Group 105"/>
          <p:cNvGrpSpPr>
            <a:grpSpLocks/>
          </p:cNvGrpSpPr>
          <p:nvPr/>
        </p:nvGrpSpPr>
        <p:grpSpPr bwMode="auto">
          <a:xfrm>
            <a:off x="4914900" y="3257550"/>
            <a:ext cx="342900" cy="342900"/>
            <a:chOff x="4486" y="3484"/>
            <a:chExt cx="288" cy="288"/>
          </a:xfrm>
        </p:grpSpPr>
        <p:sp>
          <p:nvSpPr>
            <p:cNvPr id="44138"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4139"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4140"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44141" name="Text Box 109"/>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44142" name="Text Box 110"/>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44144" name="Rectangle 112"/>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219117563"/>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2.77778E-6 3.33333E-6 L 0.05573 0.03379 " pathEditMode="relative" rAng="0" ptsTypes="AA">
                                      <p:cBhvr>
                                        <p:cTn id="6" dur="2000" fill="hold"/>
                                        <p:tgtEl>
                                          <p:spTgt spid="44128"/>
                                        </p:tgtEl>
                                        <p:attrNameLst>
                                          <p:attrName>ppt_x</p:attrName>
                                          <p:attrName>ppt_y</p:attrName>
                                        </p:attrNameLst>
                                      </p:cBhvr>
                                      <p:rCtr x="2778" y="169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4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4"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5"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6"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7"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8"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89"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0"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1"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2"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3"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4"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5"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6"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7"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8"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099"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0"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1"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2"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3"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4"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5"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6"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7"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8"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09"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0"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1"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2"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3"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4"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5"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6"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7"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8"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19"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0"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1"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2"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3"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4"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5"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6"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7"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8"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29"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0"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1"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2"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3"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4"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5"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6"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7"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8"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39"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0"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1"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2"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3"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4"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5"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6"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7"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8"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49"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0"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1"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2"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3"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4"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5"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6"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7"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8"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59"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0"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1"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2"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3"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4"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5"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6"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7"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8"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69"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0"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1"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2"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3"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4"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75"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46176" name="Group 96"/>
          <p:cNvGrpSpPr>
            <a:grpSpLocks/>
          </p:cNvGrpSpPr>
          <p:nvPr/>
        </p:nvGrpSpPr>
        <p:grpSpPr bwMode="auto">
          <a:xfrm>
            <a:off x="4024313" y="2343150"/>
            <a:ext cx="2114550" cy="2171700"/>
            <a:chOff x="3744" y="4464"/>
            <a:chExt cx="1776" cy="1824"/>
          </a:xfrm>
        </p:grpSpPr>
        <p:sp>
          <p:nvSpPr>
            <p:cNvPr id="46177"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6178" name="Group 98"/>
            <p:cNvGrpSpPr>
              <a:grpSpLocks/>
            </p:cNvGrpSpPr>
            <p:nvPr/>
          </p:nvGrpSpPr>
          <p:grpSpPr bwMode="auto">
            <a:xfrm>
              <a:off x="4491" y="5231"/>
              <a:ext cx="288" cy="288"/>
              <a:chOff x="4486" y="3484"/>
              <a:chExt cx="288" cy="288"/>
            </a:xfrm>
          </p:grpSpPr>
          <p:sp>
            <p:nvSpPr>
              <p:cNvPr id="46179"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80"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6181"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46182" name="AutoShape 102"/>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46183" name="AutoShape 103"/>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46184" name="AutoShape 104"/>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grpSp>
        <p:nvGrpSpPr>
          <p:cNvPr id="46185" name="Group 105"/>
          <p:cNvGrpSpPr>
            <a:grpSpLocks/>
          </p:cNvGrpSpPr>
          <p:nvPr/>
        </p:nvGrpSpPr>
        <p:grpSpPr bwMode="auto">
          <a:xfrm>
            <a:off x="5185172" y="3306366"/>
            <a:ext cx="342900" cy="342900"/>
            <a:chOff x="4486" y="3484"/>
            <a:chExt cx="288" cy="288"/>
          </a:xfrm>
        </p:grpSpPr>
        <p:sp>
          <p:nvSpPr>
            <p:cNvPr id="46186"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87"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6188"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46189" name="AutoShape 109"/>
          <p:cNvSpPr>
            <a:spLocks noChangeArrowheads="1"/>
          </p:cNvSpPr>
          <p:nvPr/>
        </p:nvSpPr>
        <p:spPr bwMode="auto">
          <a:xfrm rot="618372">
            <a:off x="5103329" y="3385084"/>
            <a:ext cx="247345" cy="114300"/>
          </a:xfrm>
          <a:prstGeom prst="rightArrow">
            <a:avLst>
              <a:gd name="adj1" fmla="val 50000"/>
              <a:gd name="adj2" fmla="val 6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190" name="Text Box 110"/>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46191" name="Text Box 111"/>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46193" name="Rectangle 113"/>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18974682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6185"/>
                                        </p:tgtEl>
                                        <p:attrNameLst>
                                          <p:attrName>style.visibility</p:attrName>
                                        </p:attrNameLst>
                                      </p:cBhvr>
                                      <p:to>
                                        <p:strVal val="visible"/>
                                      </p:to>
                                    </p:set>
                                    <p:anim calcmode="lin" valueType="num">
                                      <p:cBhvr>
                                        <p:cTn id="7" dur="500" fill="hold"/>
                                        <p:tgtEl>
                                          <p:spTgt spid="46185"/>
                                        </p:tgtEl>
                                        <p:attrNameLst>
                                          <p:attrName>ppt_w</p:attrName>
                                        </p:attrNameLst>
                                      </p:cBhvr>
                                      <p:tavLst>
                                        <p:tav tm="0">
                                          <p:val>
                                            <p:strVal val="4*#ppt_w"/>
                                          </p:val>
                                        </p:tav>
                                        <p:tav tm="100000">
                                          <p:val>
                                            <p:strVal val="#ppt_w"/>
                                          </p:val>
                                        </p:tav>
                                      </p:tavLst>
                                    </p:anim>
                                    <p:anim calcmode="lin" valueType="num">
                                      <p:cBhvr>
                                        <p:cTn id="8" dur="500" fill="hold"/>
                                        <p:tgtEl>
                                          <p:spTgt spid="46185"/>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46189"/>
                                        </p:tgtEl>
                                        <p:attrNameLst>
                                          <p:attrName>style.visibility</p:attrName>
                                        </p:attrNameLst>
                                      </p:cBhvr>
                                      <p:to>
                                        <p:strVal val="visible"/>
                                      </p:to>
                                    </p:set>
                                    <p:animEffect transition="in" filter="wipe(left)">
                                      <p:cBhvr>
                                        <p:cTn id="12" dur="500"/>
                                        <p:tgtEl>
                                          <p:spTgt spid="46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2"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3"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4"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5"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6"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7"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8"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39"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0"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1"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2"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3"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4"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5"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6"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7"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8"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49"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0"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1"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2"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3"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4"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5"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6"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7"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8"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59"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0"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1"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2"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3"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4"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5"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6"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7"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8"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69"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0"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1"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2"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3"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4"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5"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6"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7"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8"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79"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0"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1"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2"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3"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4"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5"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6"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7"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8"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89"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0"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1"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2"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3"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4"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5"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6"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7"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8"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199"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0"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1"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2"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3"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4"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5"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6"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7"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8"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09"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0"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1"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2"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3"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4"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5"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6"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7"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8"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19"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20"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21"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22"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23"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48224" name="Group 96"/>
          <p:cNvGrpSpPr>
            <a:grpSpLocks/>
          </p:cNvGrpSpPr>
          <p:nvPr/>
        </p:nvGrpSpPr>
        <p:grpSpPr bwMode="auto">
          <a:xfrm>
            <a:off x="4024313" y="2343150"/>
            <a:ext cx="2114550" cy="2171700"/>
            <a:chOff x="3744" y="4464"/>
            <a:chExt cx="1776" cy="1824"/>
          </a:xfrm>
        </p:grpSpPr>
        <p:sp>
          <p:nvSpPr>
            <p:cNvPr id="4822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8226" name="Group 98"/>
            <p:cNvGrpSpPr>
              <a:grpSpLocks/>
            </p:cNvGrpSpPr>
            <p:nvPr/>
          </p:nvGrpSpPr>
          <p:grpSpPr bwMode="auto">
            <a:xfrm>
              <a:off x="4491" y="5231"/>
              <a:ext cx="288" cy="288"/>
              <a:chOff x="4486" y="3484"/>
              <a:chExt cx="288" cy="288"/>
            </a:xfrm>
          </p:grpSpPr>
          <p:sp>
            <p:nvSpPr>
              <p:cNvPr id="4822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2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822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48230" name="AutoShape 102"/>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48231" name="AutoShape 103"/>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sp>
        <p:nvSpPr>
          <p:cNvPr id="48232" name="AutoShape 104"/>
          <p:cNvSpPr>
            <a:spLocks noChangeArrowheads="1"/>
          </p:cNvSpPr>
          <p:nvPr/>
        </p:nvSpPr>
        <p:spPr bwMode="auto">
          <a:xfrm>
            <a:off x="6743700" y="4914900"/>
            <a:ext cx="1085850" cy="4572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Mean Shift</a:t>
            </a:r>
          </a:p>
          <a:p>
            <a:pPr algn="ctr" rtl="0"/>
            <a:r>
              <a:rPr lang="en-US" sz="1200">
                <a:latin typeface="Arial" panose="020B0604020202020204" pitchFamily="34" charset="0"/>
              </a:rPr>
              <a:t>vector</a:t>
            </a:r>
          </a:p>
        </p:txBody>
      </p:sp>
      <p:grpSp>
        <p:nvGrpSpPr>
          <p:cNvPr id="48233" name="Group 105"/>
          <p:cNvGrpSpPr>
            <a:grpSpLocks/>
          </p:cNvGrpSpPr>
          <p:nvPr/>
        </p:nvGrpSpPr>
        <p:grpSpPr bwMode="auto">
          <a:xfrm>
            <a:off x="5185172" y="3306366"/>
            <a:ext cx="342900" cy="342900"/>
            <a:chOff x="4486" y="3484"/>
            <a:chExt cx="288" cy="288"/>
          </a:xfrm>
        </p:grpSpPr>
        <p:sp>
          <p:nvSpPr>
            <p:cNvPr id="48234"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8235"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8236"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48237" name="Text Box 109"/>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48239" name="Rectangle 111"/>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2011499478"/>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8.33333E-7 0 L 0.02986 0.00671 " pathEditMode="relative" rAng="0" ptsTypes="AA">
                                      <p:cBhvr>
                                        <p:cTn id="6" dur="2000" fill="hold"/>
                                        <p:tgtEl>
                                          <p:spTgt spid="48224"/>
                                        </p:tgtEl>
                                        <p:attrNameLst>
                                          <p:attrName>ppt_x</p:attrName>
                                          <p:attrName>ppt_y</p:attrName>
                                        </p:attrNameLst>
                                      </p:cBhvr>
                                      <p:rCtr x="1493" y="324"/>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48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SCENE ANALYSIS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800" dirty="0"/>
                  <a:t>The input to the dynamic scene analysis is a sequence of image frames </a:t>
                </a:r>
                <a14:m>
                  <m:oMath xmlns:m="http://schemas.openxmlformats.org/officeDocument/2006/math">
                    <m:r>
                      <a:rPr lang="en-US" sz="1800" i="1">
                        <a:latin typeface="Cambria Math" panose="02040503050406030204" pitchFamily="18" charset="0"/>
                      </a:rPr>
                      <m:t>𝐹</m:t>
                    </m:r>
                    <m:d>
                      <m:dPr>
                        <m:ctrlPr>
                          <a:rPr lang="en-US" sz="1800" i="1">
                            <a:latin typeface="Cambria Math"/>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oMath>
                </a14:m>
                <a:r>
                  <a:rPr lang="en-US" sz="1800" dirty="0"/>
                  <a:t> taken from the changing world.</a:t>
                </a:r>
              </a:p>
              <a:p>
                <a:r>
                  <a:rPr lang="en-US" sz="1800" dirty="0"/>
                  <a:t>x, y are spatial coordinates.</a:t>
                </a:r>
              </a:p>
              <a:p>
                <a:r>
                  <a:rPr lang="en-US" sz="1800" dirty="0"/>
                  <a:t>Frames are usually captured at fixed time intervals.</a:t>
                </a:r>
              </a:p>
              <a:p>
                <a14:m>
                  <m:oMath xmlns:m="http://schemas.openxmlformats.org/officeDocument/2006/math">
                    <m:r>
                      <a:rPr lang="en-US" sz="1800" i="1">
                        <a:latin typeface="Cambria Math" panose="02040503050406030204" pitchFamily="18" charset="0"/>
                      </a:rPr>
                      <m:t>𝑡</m:t>
                    </m:r>
                  </m:oMath>
                </a14:m>
                <a:r>
                  <a:rPr lang="en-US" sz="1800" dirty="0"/>
                  <a:t> represents </a:t>
                </a:r>
                <a14:m>
                  <m:oMath xmlns:m="http://schemas.openxmlformats.org/officeDocument/2006/math">
                    <m:sSup>
                      <m:sSupPr>
                        <m:ctrlPr>
                          <a:rPr lang="en-US" sz="1800" i="1">
                            <a:latin typeface="Cambria Math"/>
                          </a:rPr>
                        </m:ctrlPr>
                      </m:sSupPr>
                      <m:e>
                        <m:r>
                          <a:rPr lang="en-US" sz="1800" i="1">
                            <a:latin typeface="Cambria Math" panose="02040503050406030204" pitchFamily="18" charset="0"/>
                          </a:rPr>
                          <m:t>𝑡</m:t>
                        </m:r>
                      </m:e>
                      <m:sup>
                        <m:r>
                          <a:rPr lang="en-US" sz="1800" i="1">
                            <a:latin typeface="Cambria Math" panose="02040503050406030204" pitchFamily="18" charset="0"/>
                          </a:rPr>
                          <m:t>𝑡</m:t>
                        </m:r>
                        <m:r>
                          <a:rPr lang="en-US" sz="1800" i="1">
                            <a:latin typeface="Cambria Math" panose="02040503050406030204" pitchFamily="18" charset="0"/>
                          </a:rPr>
                          <m:t>h</m:t>
                        </m:r>
                      </m:sup>
                    </m:sSup>
                  </m:oMath>
                </a14:m>
                <a:r>
                  <a:rPr lang="en-US" sz="1800" dirty="0"/>
                  <a:t> frame in the sequence.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67" t="-125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26" y="3489576"/>
            <a:ext cx="1877615" cy="2336846"/>
          </a:xfrm>
          <a:prstGeom prst="rect">
            <a:avLst/>
          </a:prstGeom>
        </p:spPr>
      </p:pic>
    </p:spTree>
    <p:extLst>
      <p:ext uri="{BB962C8B-B14F-4D97-AF65-F5344CB8AC3E}">
        <p14:creationId xmlns:p14="http://schemas.microsoft.com/office/powerpoint/2010/main" val="1868252357"/>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Oval 3"/>
          <p:cNvSpPr>
            <a:spLocks noChangeArrowheads="1"/>
          </p:cNvSpPr>
          <p:nvPr/>
        </p:nvSpPr>
        <p:spPr bwMode="auto">
          <a:xfrm>
            <a:off x="53149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0" name="Oval 4"/>
          <p:cNvSpPr>
            <a:spLocks noChangeArrowheads="1"/>
          </p:cNvSpPr>
          <p:nvPr/>
        </p:nvSpPr>
        <p:spPr bwMode="auto">
          <a:xfrm>
            <a:off x="5469731"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1" name="Oval 5"/>
          <p:cNvSpPr>
            <a:spLocks noChangeArrowheads="1"/>
          </p:cNvSpPr>
          <p:nvPr/>
        </p:nvSpPr>
        <p:spPr bwMode="auto">
          <a:xfrm>
            <a:off x="5412581" y="3314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2" name="Oval 6"/>
          <p:cNvSpPr>
            <a:spLocks noChangeArrowheads="1"/>
          </p:cNvSpPr>
          <p:nvPr/>
        </p:nvSpPr>
        <p:spPr bwMode="auto">
          <a:xfrm>
            <a:off x="5223272" y="32730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3" name="Oval 7"/>
          <p:cNvSpPr>
            <a:spLocks noChangeArrowheads="1"/>
          </p:cNvSpPr>
          <p:nvPr/>
        </p:nvSpPr>
        <p:spPr bwMode="auto">
          <a:xfrm>
            <a:off x="5404247"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4" name="Oval 8"/>
          <p:cNvSpPr>
            <a:spLocks noChangeArrowheads="1"/>
          </p:cNvSpPr>
          <p:nvPr/>
        </p:nvSpPr>
        <p:spPr bwMode="auto">
          <a:xfrm>
            <a:off x="5233988" y="3551635"/>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5" name="Oval 9"/>
          <p:cNvSpPr>
            <a:spLocks noChangeArrowheads="1"/>
          </p:cNvSpPr>
          <p:nvPr/>
        </p:nvSpPr>
        <p:spPr bwMode="auto">
          <a:xfrm>
            <a:off x="5592366" y="356830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6" name="Oval 10"/>
          <p:cNvSpPr>
            <a:spLocks noChangeArrowheads="1"/>
          </p:cNvSpPr>
          <p:nvPr/>
        </p:nvSpPr>
        <p:spPr bwMode="auto">
          <a:xfrm>
            <a:off x="5135166"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7" name="Oval 11"/>
          <p:cNvSpPr>
            <a:spLocks noChangeArrowheads="1"/>
          </p:cNvSpPr>
          <p:nvPr/>
        </p:nvSpPr>
        <p:spPr bwMode="auto">
          <a:xfrm>
            <a:off x="5689997"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8" name="Oval 12"/>
          <p:cNvSpPr>
            <a:spLocks noChangeArrowheads="1"/>
          </p:cNvSpPr>
          <p:nvPr/>
        </p:nvSpPr>
        <p:spPr bwMode="auto">
          <a:xfrm>
            <a:off x="5584031" y="3214688"/>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89" name="Oval 13"/>
          <p:cNvSpPr>
            <a:spLocks noChangeArrowheads="1"/>
          </p:cNvSpPr>
          <p:nvPr/>
        </p:nvSpPr>
        <p:spPr bwMode="auto">
          <a:xfrm>
            <a:off x="53721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0" name="Oval 14"/>
          <p:cNvSpPr>
            <a:spLocks noChangeArrowheads="1"/>
          </p:cNvSpPr>
          <p:nvPr/>
        </p:nvSpPr>
        <p:spPr bwMode="auto">
          <a:xfrm>
            <a:off x="5486400" y="3714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1" name="Oval 15"/>
          <p:cNvSpPr>
            <a:spLocks noChangeArrowheads="1"/>
          </p:cNvSpPr>
          <p:nvPr/>
        </p:nvSpPr>
        <p:spPr bwMode="auto">
          <a:xfrm>
            <a:off x="5257800" y="373022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2" name="Oval 16"/>
          <p:cNvSpPr>
            <a:spLocks noChangeArrowheads="1"/>
          </p:cNvSpPr>
          <p:nvPr/>
        </p:nvSpPr>
        <p:spPr bwMode="auto">
          <a:xfrm>
            <a:off x="5029200" y="3617119"/>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3" name="Oval 17"/>
          <p:cNvSpPr>
            <a:spLocks noChangeArrowheads="1"/>
          </p:cNvSpPr>
          <p:nvPr/>
        </p:nvSpPr>
        <p:spPr bwMode="auto">
          <a:xfrm>
            <a:off x="485775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4" name="Oval 18"/>
          <p:cNvSpPr>
            <a:spLocks noChangeArrowheads="1"/>
          </p:cNvSpPr>
          <p:nvPr/>
        </p:nvSpPr>
        <p:spPr bwMode="auto">
          <a:xfrm>
            <a:off x="5029200" y="3257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5" name="Oval 19"/>
          <p:cNvSpPr>
            <a:spLocks noChangeArrowheads="1"/>
          </p:cNvSpPr>
          <p:nvPr/>
        </p:nvSpPr>
        <p:spPr bwMode="auto">
          <a:xfrm>
            <a:off x="582930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6" name="Oval 20"/>
          <p:cNvSpPr>
            <a:spLocks noChangeArrowheads="1"/>
          </p:cNvSpPr>
          <p:nvPr/>
        </p:nvSpPr>
        <p:spPr bwMode="auto">
          <a:xfrm>
            <a:off x="57721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7" name="Oval 21"/>
          <p:cNvSpPr>
            <a:spLocks noChangeArrowheads="1"/>
          </p:cNvSpPr>
          <p:nvPr/>
        </p:nvSpPr>
        <p:spPr bwMode="auto">
          <a:xfrm>
            <a:off x="5559029" y="3927872"/>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8" name="Oval 22"/>
          <p:cNvSpPr>
            <a:spLocks noChangeArrowheads="1"/>
          </p:cNvSpPr>
          <p:nvPr/>
        </p:nvSpPr>
        <p:spPr bwMode="auto">
          <a:xfrm>
            <a:off x="5257800" y="3943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199" name="Oval 23"/>
          <p:cNvSpPr>
            <a:spLocks noChangeArrowheads="1"/>
          </p:cNvSpPr>
          <p:nvPr/>
        </p:nvSpPr>
        <p:spPr bwMode="auto">
          <a:xfrm>
            <a:off x="491490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0" name="Oval 24"/>
          <p:cNvSpPr>
            <a:spLocks noChangeArrowheads="1"/>
          </p:cNvSpPr>
          <p:nvPr/>
        </p:nvSpPr>
        <p:spPr bwMode="auto">
          <a:xfrm>
            <a:off x="4629150" y="3600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1" name="Oval 25"/>
          <p:cNvSpPr>
            <a:spLocks noChangeArrowheads="1"/>
          </p:cNvSpPr>
          <p:nvPr/>
        </p:nvSpPr>
        <p:spPr bwMode="auto">
          <a:xfrm>
            <a:off x="45720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2" name="Oval 26"/>
          <p:cNvSpPr>
            <a:spLocks noChangeArrowheads="1"/>
          </p:cNvSpPr>
          <p:nvPr/>
        </p:nvSpPr>
        <p:spPr bwMode="auto">
          <a:xfrm>
            <a:off x="485775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3" name="Oval 27"/>
          <p:cNvSpPr>
            <a:spLocks noChangeArrowheads="1"/>
          </p:cNvSpPr>
          <p:nvPr/>
        </p:nvSpPr>
        <p:spPr bwMode="auto">
          <a:xfrm>
            <a:off x="51435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4" name="Oval 28"/>
          <p:cNvSpPr>
            <a:spLocks noChangeArrowheads="1"/>
          </p:cNvSpPr>
          <p:nvPr/>
        </p:nvSpPr>
        <p:spPr bwMode="auto">
          <a:xfrm>
            <a:off x="5584031"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5" name="Oval 29"/>
          <p:cNvSpPr>
            <a:spLocks noChangeArrowheads="1"/>
          </p:cNvSpPr>
          <p:nvPr/>
        </p:nvSpPr>
        <p:spPr bwMode="auto">
          <a:xfrm>
            <a:off x="537210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6" name="Oval 30"/>
          <p:cNvSpPr>
            <a:spLocks noChangeArrowheads="1"/>
          </p:cNvSpPr>
          <p:nvPr/>
        </p:nvSpPr>
        <p:spPr bwMode="auto">
          <a:xfrm>
            <a:off x="4686300" y="2971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7" name="Oval 31"/>
          <p:cNvSpPr>
            <a:spLocks noChangeArrowheads="1"/>
          </p:cNvSpPr>
          <p:nvPr/>
        </p:nvSpPr>
        <p:spPr bwMode="auto">
          <a:xfrm>
            <a:off x="497205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8" name="Oval 32"/>
          <p:cNvSpPr>
            <a:spLocks noChangeArrowheads="1"/>
          </p:cNvSpPr>
          <p:nvPr/>
        </p:nvSpPr>
        <p:spPr bwMode="auto">
          <a:xfrm>
            <a:off x="5372100" y="2343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09" name="Oval 33"/>
          <p:cNvSpPr>
            <a:spLocks noChangeArrowheads="1"/>
          </p:cNvSpPr>
          <p:nvPr/>
        </p:nvSpPr>
        <p:spPr bwMode="auto">
          <a:xfrm>
            <a:off x="5029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0" name="Oval 34"/>
          <p:cNvSpPr>
            <a:spLocks noChangeArrowheads="1"/>
          </p:cNvSpPr>
          <p:nvPr/>
        </p:nvSpPr>
        <p:spPr bwMode="auto">
          <a:xfrm>
            <a:off x="5584031"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1" name="Oval 35"/>
          <p:cNvSpPr>
            <a:spLocks noChangeArrowheads="1"/>
          </p:cNvSpPr>
          <p:nvPr/>
        </p:nvSpPr>
        <p:spPr bwMode="auto">
          <a:xfrm>
            <a:off x="5584031" y="1885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2" name="Oval 36"/>
          <p:cNvSpPr>
            <a:spLocks noChangeArrowheads="1"/>
          </p:cNvSpPr>
          <p:nvPr/>
        </p:nvSpPr>
        <p:spPr bwMode="auto">
          <a:xfrm>
            <a:off x="5772150" y="24574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3" name="Oval 37"/>
          <p:cNvSpPr>
            <a:spLocks noChangeArrowheads="1"/>
          </p:cNvSpPr>
          <p:nvPr/>
        </p:nvSpPr>
        <p:spPr bwMode="auto">
          <a:xfrm>
            <a:off x="5837635" y="2864644"/>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4" name="Oval 38"/>
          <p:cNvSpPr>
            <a:spLocks noChangeArrowheads="1"/>
          </p:cNvSpPr>
          <p:nvPr/>
        </p:nvSpPr>
        <p:spPr bwMode="auto">
          <a:xfrm>
            <a:off x="5829300" y="3200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5" name="Oval 39"/>
          <p:cNvSpPr>
            <a:spLocks noChangeArrowheads="1"/>
          </p:cNvSpPr>
          <p:nvPr/>
        </p:nvSpPr>
        <p:spPr bwMode="auto">
          <a:xfrm>
            <a:off x="611505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6" name="Oval 40"/>
          <p:cNvSpPr>
            <a:spLocks noChangeArrowheads="1"/>
          </p:cNvSpPr>
          <p:nvPr/>
        </p:nvSpPr>
        <p:spPr bwMode="auto">
          <a:xfrm>
            <a:off x="6115050" y="27432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7" name="Oval 41"/>
          <p:cNvSpPr>
            <a:spLocks noChangeArrowheads="1"/>
          </p:cNvSpPr>
          <p:nvPr/>
        </p:nvSpPr>
        <p:spPr bwMode="auto">
          <a:xfrm>
            <a:off x="6057900" y="2400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8" name="Oval 42"/>
          <p:cNvSpPr>
            <a:spLocks noChangeArrowheads="1"/>
          </p:cNvSpPr>
          <p:nvPr/>
        </p:nvSpPr>
        <p:spPr bwMode="auto">
          <a:xfrm>
            <a:off x="58864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19" name="Oval 43"/>
          <p:cNvSpPr>
            <a:spLocks noChangeArrowheads="1"/>
          </p:cNvSpPr>
          <p:nvPr/>
        </p:nvSpPr>
        <p:spPr bwMode="auto">
          <a:xfrm>
            <a:off x="6343650" y="1828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0" name="Oval 44"/>
          <p:cNvSpPr>
            <a:spLocks noChangeArrowheads="1"/>
          </p:cNvSpPr>
          <p:nvPr/>
        </p:nvSpPr>
        <p:spPr bwMode="auto">
          <a:xfrm>
            <a:off x="6400800" y="21717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1" name="Oval 45"/>
          <p:cNvSpPr>
            <a:spLocks noChangeArrowheads="1"/>
          </p:cNvSpPr>
          <p:nvPr/>
        </p:nvSpPr>
        <p:spPr bwMode="auto">
          <a:xfrm>
            <a:off x="6629400" y="2628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2" name="Oval 46"/>
          <p:cNvSpPr>
            <a:spLocks noChangeArrowheads="1"/>
          </p:cNvSpPr>
          <p:nvPr/>
        </p:nvSpPr>
        <p:spPr bwMode="auto">
          <a:xfrm>
            <a:off x="6172200" y="3371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3" name="Oval 47"/>
          <p:cNvSpPr>
            <a:spLocks noChangeArrowheads="1"/>
          </p:cNvSpPr>
          <p:nvPr/>
        </p:nvSpPr>
        <p:spPr bwMode="auto">
          <a:xfrm>
            <a:off x="6515100" y="3028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4" name="Oval 48"/>
          <p:cNvSpPr>
            <a:spLocks noChangeArrowheads="1"/>
          </p:cNvSpPr>
          <p:nvPr/>
        </p:nvSpPr>
        <p:spPr bwMode="auto">
          <a:xfrm>
            <a:off x="708660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5" name="Oval 49"/>
          <p:cNvSpPr>
            <a:spLocks noChangeArrowheads="1"/>
          </p:cNvSpPr>
          <p:nvPr/>
        </p:nvSpPr>
        <p:spPr bwMode="auto">
          <a:xfrm>
            <a:off x="6343650" y="37719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6" name="Oval 50"/>
          <p:cNvSpPr>
            <a:spLocks noChangeArrowheads="1"/>
          </p:cNvSpPr>
          <p:nvPr/>
        </p:nvSpPr>
        <p:spPr bwMode="auto">
          <a:xfrm>
            <a:off x="6752035" y="3430191"/>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7" name="Oval 51"/>
          <p:cNvSpPr>
            <a:spLocks noChangeArrowheads="1"/>
          </p:cNvSpPr>
          <p:nvPr/>
        </p:nvSpPr>
        <p:spPr bwMode="auto">
          <a:xfrm>
            <a:off x="60007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8" name="Oval 52"/>
          <p:cNvSpPr>
            <a:spLocks noChangeArrowheads="1"/>
          </p:cNvSpPr>
          <p:nvPr/>
        </p:nvSpPr>
        <p:spPr bwMode="auto">
          <a:xfrm>
            <a:off x="6800850" y="41148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29" name="Oval 53"/>
          <p:cNvSpPr>
            <a:spLocks noChangeArrowheads="1"/>
          </p:cNvSpPr>
          <p:nvPr/>
        </p:nvSpPr>
        <p:spPr bwMode="auto">
          <a:xfrm>
            <a:off x="634365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0" name="Oval 54"/>
          <p:cNvSpPr>
            <a:spLocks noChangeArrowheads="1"/>
          </p:cNvSpPr>
          <p:nvPr/>
        </p:nvSpPr>
        <p:spPr bwMode="auto">
          <a:xfrm>
            <a:off x="571500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1" name="Oval 55"/>
          <p:cNvSpPr>
            <a:spLocks noChangeArrowheads="1"/>
          </p:cNvSpPr>
          <p:nvPr/>
        </p:nvSpPr>
        <p:spPr bwMode="auto">
          <a:xfrm>
            <a:off x="5372100" y="4229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2" name="Oval 56"/>
          <p:cNvSpPr>
            <a:spLocks noChangeArrowheads="1"/>
          </p:cNvSpPr>
          <p:nvPr/>
        </p:nvSpPr>
        <p:spPr bwMode="auto">
          <a:xfrm>
            <a:off x="56578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3" name="Oval 57"/>
          <p:cNvSpPr>
            <a:spLocks noChangeArrowheads="1"/>
          </p:cNvSpPr>
          <p:nvPr/>
        </p:nvSpPr>
        <p:spPr bwMode="auto">
          <a:xfrm>
            <a:off x="6000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4" name="Oval 58"/>
          <p:cNvSpPr>
            <a:spLocks noChangeArrowheads="1"/>
          </p:cNvSpPr>
          <p:nvPr/>
        </p:nvSpPr>
        <p:spPr bwMode="auto">
          <a:xfrm>
            <a:off x="55435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5" name="Oval 59"/>
          <p:cNvSpPr>
            <a:spLocks noChangeArrowheads="1"/>
          </p:cNvSpPr>
          <p:nvPr/>
        </p:nvSpPr>
        <p:spPr bwMode="auto">
          <a:xfrm>
            <a:off x="52006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6" name="Oval 60"/>
          <p:cNvSpPr>
            <a:spLocks noChangeArrowheads="1"/>
          </p:cNvSpPr>
          <p:nvPr/>
        </p:nvSpPr>
        <p:spPr bwMode="auto">
          <a:xfrm>
            <a:off x="4972050" y="4286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7" name="Oval 61"/>
          <p:cNvSpPr>
            <a:spLocks noChangeArrowheads="1"/>
          </p:cNvSpPr>
          <p:nvPr/>
        </p:nvSpPr>
        <p:spPr bwMode="auto">
          <a:xfrm>
            <a:off x="451485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8" name="Oval 62"/>
          <p:cNvSpPr>
            <a:spLocks noChangeArrowheads="1"/>
          </p:cNvSpPr>
          <p:nvPr/>
        </p:nvSpPr>
        <p:spPr bwMode="auto">
          <a:xfrm>
            <a:off x="4686300" y="4572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39" name="Oval 63"/>
          <p:cNvSpPr>
            <a:spLocks noChangeArrowheads="1"/>
          </p:cNvSpPr>
          <p:nvPr/>
        </p:nvSpPr>
        <p:spPr bwMode="auto">
          <a:xfrm>
            <a:off x="4857750" y="4972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0" name="Oval 64"/>
          <p:cNvSpPr>
            <a:spLocks noChangeArrowheads="1"/>
          </p:cNvSpPr>
          <p:nvPr/>
        </p:nvSpPr>
        <p:spPr bwMode="auto">
          <a:xfrm>
            <a:off x="422910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1" name="Oval 65"/>
          <p:cNvSpPr>
            <a:spLocks noChangeArrowheads="1"/>
          </p:cNvSpPr>
          <p:nvPr/>
        </p:nvSpPr>
        <p:spPr bwMode="auto">
          <a:xfrm>
            <a:off x="4171950" y="4629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2" name="Oval 66"/>
          <p:cNvSpPr>
            <a:spLocks noChangeArrowheads="1"/>
          </p:cNvSpPr>
          <p:nvPr/>
        </p:nvSpPr>
        <p:spPr bwMode="auto">
          <a:xfrm>
            <a:off x="3771900" y="4057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3" name="Oval 67"/>
          <p:cNvSpPr>
            <a:spLocks noChangeArrowheads="1"/>
          </p:cNvSpPr>
          <p:nvPr/>
        </p:nvSpPr>
        <p:spPr bwMode="auto">
          <a:xfrm>
            <a:off x="41719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4" name="Oval 68"/>
          <p:cNvSpPr>
            <a:spLocks noChangeArrowheads="1"/>
          </p:cNvSpPr>
          <p:nvPr/>
        </p:nvSpPr>
        <p:spPr bwMode="auto">
          <a:xfrm>
            <a:off x="4343400" y="3429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5" name="Oval 69"/>
          <p:cNvSpPr>
            <a:spLocks noChangeArrowheads="1"/>
          </p:cNvSpPr>
          <p:nvPr/>
        </p:nvSpPr>
        <p:spPr bwMode="auto">
          <a:xfrm>
            <a:off x="3943350" y="30861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6" name="Oval 70"/>
          <p:cNvSpPr>
            <a:spLocks noChangeArrowheads="1"/>
          </p:cNvSpPr>
          <p:nvPr/>
        </p:nvSpPr>
        <p:spPr bwMode="auto">
          <a:xfrm>
            <a:off x="4343400" y="2800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7" name="Oval 71"/>
          <p:cNvSpPr>
            <a:spLocks noChangeArrowheads="1"/>
          </p:cNvSpPr>
          <p:nvPr/>
        </p:nvSpPr>
        <p:spPr bwMode="auto">
          <a:xfrm>
            <a:off x="4686300" y="2686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8" name="Oval 72"/>
          <p:cNvSpPr>
            <a:spLocks noChangeArrowheads="1"/>
          </p:cNvSpPr>
          <p:nvPr/>
        </p:nvSpPr>
        <p:spPr bwMode="auto">
          <a:xfrm>
            <a:off x="4400550" y="2228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49" name="Oval 73"/>
          <p:cNvSpPr>
            <a:spLocks noChangeArrowheads="1"/>
          </p:cNvSpPr>
          <p:nvPr/>
        </p:nvSpPr>
        <p:spPr bwMode="auto">
          <a:xfrm>
            <a:off x="491490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0" name="Oval 74"/>
          <p:cNvSpPr>
            <a:spLocks noChangeArrowheads="1"/>
          </p:cNvSpPr>
          <p:nvPr/>
        </p:nvSpPr>
        <p:spPr bwMode="auto">
          <a:xfrm>
            <a:off x="4286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1" name="Oval 75"/>
          <p:cNvSpPr>
            <a:spLocks noChangeArrowheads="1"/>
          </p:cNvSpPr>
          <p:nvPr/>
        </p:nvSpPr>
        <p:spPr bwMode="auto">
          <a:xfrm>
            <a:off x="3943350" y="20574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2" name="Oval 76"/>
          <p:cNvSpPr>
            <a:spLocks noChangeArrowheads="1"/>
          </p:cNvSpPr>
          <p:nvPr/>
        </p:nvSpPr>
        <p:spPr bwMode="auto">
          <a:xfrm>
            <a:off x="3886200" y="2514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3" name="Oval 77"/>
          <p:cNvSpPr>
            <a:spLocks noChangeArrowheads="1"/>
          </p:cNvSpPr>
          <p:nvPr/>
        </p:nvSpPr>
        <p:spPr bwMode="auto">
          <a:xfrm>
            <a:off x="3600450" y="28575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4" name="Oval 78"/>
          <p:cNvSpPr>
            <a:spLocks noChangeArrowheads="1"/>
          </p:cNvSpPr>
          <p:nvPr/>
        </p:nvSpPr>
        <p:spPr bwMode="auto">
          <a:xfrm>
            <a:off x="388620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5" name="Oval 79"/>
          <p:cNvSpPr>
            <a:spLocks noChangeArrowheads="1"/>
          </p:cNvSpPr>
          <p:nvPr/>
        </p:nvSpPr>
        <p:spPr bwMode="auto">
          <a:xfrm>
            <a:off x="3314700" y="35433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6" name="Oval 80"/>
          <p:cNvSpPr>
            <a:spLocks noChangeArrowheads="1"/>
          </p:cNvSpPr>
          <p:nvPr/>
        </p:nvSpPr>
        <p:spPr bwMode="auto">
          <a:xfrm>
            <a:off x="3257550" y="41719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7" name="Oval 81"/>
          <p:cNvSpPr>
            <a:spLocks noChangeArrowheads="1"/>
          </p:cNvSpPr>
          <p:nvPr/>
        </p:nvSpPr>
        <p:spPr bwMode="auto">
          <a:xfrm>
            <a:off x="3429000" y="48006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8" name="Oval 82"/>
          <p:cNvSpPr>
            <a:spLocks noChangeArrowheads="1"/>
          </p:cNvSpPr>
          <p:nvPr/>
        </p:nvSpPr>
        <p:spPr bwMode="auto">
          <a:xfrm>
            <a:off x="2914650" y="5086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59" name="Oval 83"/>
          <p:cNvSpPr>
            <a:spLocks noChangeArrowheads="1"/>
          </p:cNvSpPr>
          <p:nvPr/>
        </p:nvSpPr>
        <p:spPr bwMode="auto">
          <a:xfrm>
            <a:off x="2571750" y="45148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0" name="Oval 84"/>
          <p:cNvSpPr>
            <a:spLocks noChangeArrowheads="1"/>
          </p:cNvSpPr>
          <p:nvPr/>
        </p:nvSpPr>
        <p:spPr bwMode="auto">
          <a:xfrm>
            <a:off x="2571750" y="38290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1" name="Oval 85"/>
          <p:cNvSpPr>
            <a:spLocks noChangeArrowheads="1"/>
          </p:cNvSpPr>
          <p:nvPr/>
        </p:nvSpPr>
        <p:spPr bwMode="auto">
          <a:xfrm>
            <a:off x="3028950" y="2914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2" name="Oval 86"/>
          <p:cNvSpPr>
            <a:spLocks noChangeArrowheads="1"/>
          </p:cNvSpPr>
          <p:nvPr/>
        </p:nvSpPr>
        <p:spPr bwMode="auto">
          <a:xfrm>
            <a:off x="33147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3" name="Oval 87"/>
          <p:cNvSpPr>
            <a:spLocks noChangeArrowheads="1"/>
          </p:cNvSpPr>
          <p:nvPr/>
        </p:nvSpPr>
        <p:spPr bwMode="auto">
          <a:xfrm>
            <a:off x="2628900" y="228600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4" name="Oval 88"/>
          <p:cNvSpPr>
            <a:spLocks noChangeArrowheads="1"/>
          </p:cNvSpPr>
          <p:nvPr/>
        </p:nvSpPr>
        <p:spPr bwMode="auto">
          <a:xfrm>
            <a:off x="2514600" y="31432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5" name="Oval 89"/>
          <p:cNvSpPr>
            <a:spLocks noChangeArrowheads="1"/>
          </p:cNvSpPr>
          <p:nvPr/>
        </p:nvSpPr>
        <p:spPr bwMode="auto">
          <a:xfrm>
            <a:off x="1714500" y="44005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6" name="Oval 90"/>
          <p:cNvSpPr>
            <a:spLocks noChangeArrowheads="1"/>
          </p:cNvSpPr>
          <p:nvPr/>
        </p:nvSpPr>
        <p:spPr bwMode="auto">
          <a:xfrm>
            <a:off x="1771650" y="5200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7" name="Oval 91"/>
          <p:cNvSpPr>
            <a:spLocks noChangeArrowheads="1"/>
          </p:cNvSpPr>
          <p:nvPr/>
        </p:nvSpPr>
        <p:spPr bwMode="auto">
          <a:xfrm>
            <a:off x="1771650" y="34861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8" name="Oval 92"/>
          <p:cNvSpPr>
            <a:spLocks noChangeArrowheads="1"/>
          </p:cNvSpPr>
          <p:nvPr/>
        </p:nvSpPr>
        <p:spPr bwMode="auto">
          <a:xfrm>
            <a:off x="1885950" y="25717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69" name="Oval 93"/>
          <p:cNvSpPr>
            <a:spLocks noChangeArrowheads="1"/>
          </p:cNvSpPr>
          <p:nvPr/>
        </p:nvSpPr>
        <p:spPr bwMode="auto">
          <a:xfrm>
            <a:off x="2000250" y="17716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70" name="Oval 94"/>
          <p:cNvSpPr>
            <a:spLocks noChangeArrowheads="1"/>
          </p:cNvSpPr>
          <p:nvPr/>
        </p:nvSpPr>
        <p:spPr bwMode="auto">
          <a:xfrm>
            <a:off x="3086100" y="1657350"/>
            <a:ext cx="114300" cy="1143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71" name="Rectangle 95"/>
          <p:cNvSpPr>
            <a:spLocks noChangeArrowheads="1"/>
          </p:cNvSpPr>
          <p:nvPr/>
        </p:nvSpPr>
        <p:spPr bwMode="auto">
          <a:xfrm>
            <a:off x="1143000" y="5531645"/>
            <a:ext cx="6858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r>
              <a:rPr lang="en-US" sz="1500">
                <a:solidFill>
                  <a:srgbClr val="9900CC"/>
                </a:solidFill>
                <a:latin typeface="Arial" panose="020B0604020202020204" pitchFamily="34" charset="0"/>
              </a:rPr>
              <a:t>Distribution of identical billiard balls</a:t>
            </a:r>
          </a:p>
        </p:txBody>
      </p:sp>
      <p:grpSp>
        <p:nvGrpSpPr>
          <p:cNvPr id="50272" name="Group 96"/>
          <p:cNvGrpSpPr>
            <a:grpSpLocks/>
          </p:cNvGrpSpPr>
          <p:nvPr/>
        </p:nvGrpSpPr>
        <p:grpSpPr bwMode="auto">
          <a:xfrm>
            <a:off x="4301729" y="2393156"/>
            <a:ext cx="2114550" cy="2171700"/>
            <a:chOff x="3744" y="4464"/>
            <a:chExt cx="1776" cy="1824"/>
          </a:xfrm>
        </p:grpSpPr>
        <p:sp>
          <p:nvSpPr>
            <p:cNvPr id="5027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50274" name="Group 98"/>
            <p:cNvGrpSpPr>
              <a:grpSpLocks/>
            </p:cNvGrpSpPr>
            <p:nvPr/>
          </p:nvGrpSpPr>
          <p:grpSpPr bwMode="auto">
            <a:xfrm>
              <a:off x="4491" y="5231"/>
              <a:ext cx="288" cy="288"/>
              <a:chOff x="4486" y="3484"/>
              <a:chExt cx="288" cy="288"/>
            </a:xfrm>
          </p:grpSpPr>
          <p:sp>
            <p:nvSpPr>
              <p:cNvPr id="5027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7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5027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50278" name="AutoShape 102"/>
          <p:cNvSpPr>
            <a:spLocks noChangeArrowheads="1"/>
          </p:cNvSpPr>
          <p:nvPr/>
        </p:nvSpPr>
        <p:spPr bwMode="auto">
          <a:xfrm>
            <a:off x="6743700" y="1543050"/>
            <a:ext cx="1085850" cy="4572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Region of</a:t>
            </a:r>
          </a:p>
          <a:p>
            <a:pPr algn="ctr" rtl="0"/>
            <a:r>
              <a:rPr lang="en-US" sz="1200">
                <a:latin typeface="Arial" panose="020B0604020202020204" pitchFamily="34" charset="0"/>
              </a:rPr>
              <a:t>interest</a:t>
            </a:r>
          </a:p>
        </p:txBody>
      </p:sp>
      <p:sp>
        <p:nvSpPr>
          <p:cNvPr id="50279" name="AutoShape 103"/>
          <p:cNvSpPr>
            <a:spLocks noChangeArrowheads="1"/>
          </p:cNvSpPr>
          <p:nvPr/>
        </p:nvSpPr>
        <p:spPr bwMode="auto">
          <a:xfrm>
            <a:off x="6743700" y="2057400"/>
            <a:ext cx="1085850" cy="4572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sz="1200">
                <a:latin typeface="Arial" panose="020B0604020202020204" pitchFamily="34" charset="0"/>
              </a:rPr>
              <a:t>Center of</a:t>
            </a:r>
          </a:p>
          <a:p>
            <a:pPr algn="ctr" rtl="0"/>
            <a:r>
              <a:rPr lang="en-US" sz="1200">
                <a:latin typeface="Arial" panose="020B0604020202020204" pitchFamily="34" charset="0"/>
              </a:rPr>
              <a:t>mass</a:t>
            </a:r>
          </a:p>
        </p:txBody>
      </p:sp>
      <p:grpSp>
        <p:nvGrpSpPr>
          <p:cNvPr id="50280" name="Group 104"/>
          <p:cNvGrpSpPr>
            <a:grpSpLocks/>
          </p:cNvGrpSpPr>
          <p:nvPr/>
        </p:nvGrpSpPr>
        <p:grpSpPr bwMode="auto">
          <a:xfrm>
            <a:off x="5185172" y="3306366"/>
            <a:ext cx="342900" cy="342900"/>
            <a:chOff x="4486" y="3484"/>
            <a:chExt cx="288" cy="288"/>
          </a:xfrm>
        </p:grpSpPr>
        <p:sp>
          <p:nvSpPr>
            <p:cNvPr id="50281" name="Oval 105"/>
            <p:cNvSpPr>
              <a:spLocks noChangeArrowheads="1"/>
            </p:cNvSpPr>
            <p:nvPr/>
          </p:nvSpPr>
          <p:spPr bwMode="auto">
            <a:xfrm>
              <a:off x="4560" y="3552"/>
              <a:ext cx="144" cy="144"/>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0282" name="Line 106"/>
            <p:cNvSpPr>
              <a:spLocks noChangeShapeType="1"/>
            </p:cNvSpPr>
            <p:nvPr/>
          </p:nvSpPr>
          <p:spPr bwMode="auto">
            <a:xfrm>
              <a:off x="4632" y="34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50283" name="Line 107"/>
            <p:cNvSpPr>
              <a:spLocks noChangeShapeType="1"/>
            </p:cNvSpPr>
            <p:nvPr/>
          </p:nvSpPr>
          <p:spPr bwMode="auto">
            <a:xfrm rot="-5400000">
              <a:off x="4630" y="348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50284" name="Text Box 108"/>
          <p:cNvSpPr txBox="1">
            <a:spLocks noChangeArrowheads="1"/>
          </p:cNvSpPr>
          <p:nvPr/>
        </p:nvSpPr>
        <p:spPr bwMode="auto">
          <a:xfrm>
            <a:off x="2919413" y="5319714"/>
            <a:ext cx="338586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sz="1500" b="1" u="sng">
                <a:solidFill>
                  <a:srgbClr val="FF9900"/>
                </a:solidFill>
                <a:latin typeface="Arial" panose="020B0604020202020204" pitchFamily="34" charset="0"/>
              </a:rPr>
              <a:t>Objective </a:t>
            </a:r>
            <a:r>
              <a:rPr lang="en-US" sz="1500" b="1">
                <a:solidFill>
                  <a:srgbClr val="FF9900"/>
                </a:solidFill>
                <a:latin typeface="Arial" panose="020B0604020202020204" pitchFamily="34" charset="0"/>
              </a:rPr>
              <a:t>: Find the densest region</a:t>
            </a:r>
          </a:p>
        </p:txBody>
      </p:sp>
      <p:sp>
        <p:nvSpPr>
          <p:cNvPr id="50285" name="Text Box 109"/>
          <p:cNvSpPr txBox="1">
            <a:spLocks noChangeArrowheads="1"/>
          </p:cNvSpPr>
          <p:nvPr/>
        </p:nvSpPr>
        <p:spPr bwMode="auto">
          <a:xfrm>
            <a:off x="1331120" y="5817395"/>
            <a:ext cx="5345906"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www.wisdom.weizmann.ac.il/~deniss/vision_spring04/files/</a:t>
            </a:r>
            <a:r>
              <a:rPr lang="en-US" sz="750" b="1" i="1"/>
              <a:t>mean</a:t>
            </a:r>
            <a:r>
              <a:rPr lang="en-US" sz="750" i="1"/>
              <a:t>_</a:t>
            </a:r>
            <a:r>
              <a:rPr lang="en-US" sz="750" b="1" i="1"/>
              <a:t>shift</a:t>
            </a:r>
            <a:r>
              <a:rPr lang="en-US" sz="750" i="1"/>
              <a:t>/</a:t>
            </a:r>
            <a:r>
              <a:rPr lang="en-US" sz="750" b="1" i="1"/>
              <a:t>mean</a:t>
            </a:r>
            <a:r>
              <a:rPr lang="en-US" sz="750" i="1"/>
              <a:t>_</a:t>
            </a:r>
            <a:r>
              <a:rPr lang="en-US" sz="750" b="1" i="1"/>
              <a:t>shift</a:t>
            </a:r>
            <a:r>
              <a:rPr lang="en-US" sz="750" i="1"/>
              <a:t>.ppt</a:t>
            </a:r>
            <a:r>
              <a:rPr lang="en-US" sz="750"/>
              <a:t> </a:t>
            </a:r>
          </a:p>
        </p:txBody>
      </p:sp>
      <p:sp>
        <p:nvSpPr>
          <p:cNvPr id="50287" name="Rectangle 111"/>
          <p:cNvSpPr>
            <a:spLocks noChangeArrowheads="1"/>
          </p:cNvSpPr>
          <p:nvPr/>
        </p:nvSpPr>
        <p:spPr bwMode="auto">
          <a:xfrm>
            <a:off x="1601392" y="857250"/>
            <a:ext cx="467796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a:defRPr sz="4000">
                <a:solidFill>
                  <a:schemeClr val="tx2"/>
                </a:solidFill>
                <a:latin typeface="Arial" panose="020B0604020202020204" pitchFamily="34" charset="0"/>
                <a:cs typeface="Arial" panose="020B0604020202020204" pitchFamily="34" charset="0"/>
              </a:defRPr>
            </a:lvl1pPr>
            <a:lvl2pPr algn="l" rtl="0">
              <a:defRPr sz="4000">
                <a:solidFill>
                  <a:schemeClr val="tx2"/>
                </a:solidFill>
                <a:latin typeface="Arial" panose="020B0604020202020204" pitchFamily="34" charset="0"/>
                <a:cs typeface="Arial" panose="020B0604020202020204" pitchFamily="34" charset="0"/>
              </a:defRPr>
            </a:lvl2pPr>
            <a:lvl3pPr algn="l" rtl="0">
              <a:defRPr sz="4000">
                <a:solidFill>
                  <a:schemeClr val="tx2"/>
                </a:solidFill>
                <a:latin typeface="Arial" panose="020B0604020202020204" pitchFamily="34" charset="0"/>
                <a:cs typeface="Arial" panose="020B0604020202020204" pitchFamily="34" charset="0"/>
              </a:defRPr>
            </a:lvl3pPr>
            <a:lvl4pPr algn="l" rtl="0">
              <a:defRPr sz="4000">
                <a:solidFill>
                  <a:schemeClr val="tx2"/>
                </a:solidFill>
                <a:latin typeface="Arial" panose="020B0604020202020204" pitchFamily="34" charset="0"/>
                <a:cs typeface="Arial" panose="020B0604020202020204" pitchFamily="34" charset="0"/>
              </a:defRPr>
            </a:lvl4pPr>
            <a:lvl5pPr algn="l" rtl="0">
              <a:defRPr sz="4000">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4000">
                <a:solidFill>
                  <a:schemeClr val="tx2"/>
                </a:solidFill>
                <a:latin typeface="Arial" panose="020B0604020202020204" pitchFamily="34" charset="0"/>
                <a:cs typeface="Arial" panose="020B0604020202020204" pitchFamily="34" charset="0"/>
              </a:defRPr>
            </a:lvl9pPr>
          </a:lstStyle>
          <a:p>
            <a:r>
              <a:rPr lang="en-US" altLang="he-IL" sz="3000" b="1" dirty="0">
                <a:solidFill>
                  <a:schemeClr val="accent1"/>
                </a:solidFill>
              </a:rPr>
              <a:t>Intuitive Description</a:t>
            </a:r>
          </a:p>
        </p:txBody>
      </p:sp>
    </p:spTree>
    <p:extLst>
      <p:ext uri="{BB962C8B-B14F-4D97-AF65-F5344CB8AC3E}">
        <p14:creationId xmlns:p14="http://schemas.microsoft.com/office/powerpoint/2010/main" val="111063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50280"/>
                                        </p:tgtEl>
                                        <p:attrNameLst>
                                          <p:attrName>style.visibility</p:attrName>
                                        </p:attrNameLst>
                                      </p:cBhvr>
                                      <p:to>
                                        <p:strVal val="visible"/>
                                      </p:to>
                                    </p:set>
                                    <p:anim calcmode="lin" valueType="num">
                                      <p:cBhvr>
                                        <p:cTn id="7" dur="500" fill="hold"/>
                                        <p:tgtEl>
                                          <p:spTgt spid="50280"/>
                                        </p:tgtEl>
                                        <p:attrNameLst>
                                          <p:attrName>ppt_w</p:attrName>
                                        </p:attrNameLst>
                                      </p:cBhvr>
                                      <p:tavLst>
                                        <p:tav tm="0">
                                          <p:val>
                                            <p:strVal val="4*#ppt_w"/>
                                          </p:val>
                                        </p:tav>
                                        <p:tav tm="100000">
                                          <p:val>
                                            <p:strVal val="#ppt_w"/>
                                          </p:val>
                                        </p:tav>
                                      </p:tavLst>
                                    </p:anim>
                                    <p:anim calcmode="lin" valueType="num">
                                      <p:cBhvr>
                                        <p:cTn id="8" dur="500" fill="hold"/>
                                        <p:tgtEl>
                                          <p:spTgt spid="5028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Shift Vector</a:t>
            </a:r>
            <a:endParaRPr lang="en-US" dirty="0"/>
          </a:p>
        </p:txBody>
      </p:sp>
      <p:sp>
        <p:nvSpPr>
          <p:cNvPr id="3" name="Content Placeholder 2"/>
          <p:cNvSpPr>
            <a:spLocks noGrp="1"/>
          </p:cNvSpPr>
          <p:nvPr>
            <p:ph idx="1"/>
          </p:nvPr>
        </p:nvSpPr>
        <p:spPr/>
        <p:txBody>
          <a:bodyPr/>
          <a:lstStyle/>
          <a:p>
            <a:r>
              <a:rPr lang="en-US" dirty="0" smtClean="0"/>
              <a:t>Given:</a:t>
            </a:r>
          </a:p>
          <a:p>
            <a:pPr marL="0" indent="0">
              <a:buNone/>
            </a:pPr>
            <a:r>
              <a:rPr lang="en-US" dirty="0"/>
              <a:t>Data points and approximate location of the mean of this data</a:t>
            </a:r>
            <a:r>
              <a:rPr lang="en-US" dirty="0" smtClean="0"/>
              <a:t>:</a:t>
            </a:r>
          </a:p>
          <a:p>
            <a:pPr marL="0" indent="0">
              <a:buNone/>
            </a:pPr>
            <a:endParaRPr lang="en-US" dirty="0" smtClean="0"/>
          </a:p>
          <a:p>
            <a:r>
              <a:rPr lang="en-US" dirty="0" smtClean="0"/>
              <a:t>Task:</a:t>
            </a:r>
          </a:p>
          <a:p>
            <a:pPr marL="0" indent="0">
              <a:buNone/>
            </a:pPr>
            <a:r>
              <a:rPr lang="en-US" dirty="0"/>
              <a:t>Estimate the exact location of the mean of the data by determining the shift vector from the initial mean.</a:t>
            </a:r>
          </a:p>
          <a:p>
            <a:pPr marL="0" indent="0">
              <a:buNone/>
            </a:pPr>
            <a:endParaRPr lang="en-US" dirty="0"/>
          </a:p>
        </p:txBody>
      </p:sp>
    </p:spTree>
    <p:extLst>
      <p:ext uri="{BB962C8B-B14F-4D97-AF65-F5344CB8AC3E}">
        <p14:creationId xmlns:p14="http://schemas.microsoft.com/office/powerpoint/2010/main" val="4932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2223" y="609600"/>
            <a:ext cx="4921689" cy="3533887"/>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057" y="3137375"/>
            <a:ext cx="3918855" cy="3720625"/>
          </a:xfrm>
          <a:prstGeom prst="rect">
            <a:avLst/>
          </a:prstGeom>
        </p:spPr>
      </p:pic>
      <p:sp>
        <p:nvSpPr>
          <p:cNvPr id="2" name="Title 1"/>
          <p:cNvSpPr>
            <a:spLocks noGrp="1"/>
          </p:cNvSpPr>
          <p:nvPr>
            <p:ph type="title"/>
          </p:nvPr>
        </p:nvSpPr>
        <p:spPr/>
        <p:txBody>
          <a:bodyPr/>
          <a:lstStyle/>
          <a:p>
            <a:r>
              <a:rPr lang="en-US" dirty="0"/>
              <a:t>Mean Shift Vector</a:t>
            </a: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419760" y="1652040"/>
              <a:ext cx="7188840" cy="3134520"/>
            </p14:xfrm>
          </p:contentPart>
        </mc:Choice>
        <mc:Fallback>
          <p:pic>
            <p:nvPicPr>
              <p:cNvPr id="3" name="Ink 2"/>
              <p:cNvPicPr/>
              <p:nvPr/>
            </p:nvPicPr>
            <p:blipFill>
              <a:blip r:embed="rId6"/>
              <a:stretch>
                <a:fillRect/>
              </a:stretch>
            </p:blipFill>
            <p:spPr>
              <a:xfrm>
                <a:off x="410400" y="1642680"/>
                <a:ext cx="7207560" cy="3153240"/>
              </a:xfrm>
              <a:prstGeom prst="rect">
                <a:avLst/>
              </a:prstGeom>
            </p:spPr>
          </p:pic>
        </mc:Fallback>
      </mc:AlternateContent>
    </p:spTree>
    <p:extLst>
      <p:ext uri="{BB962C8B-B14F-4D97-AF65-F5344CB8AC3E}">
        <p14:creationId xmlns:p14="http://schemas.microsoft.com/office/powerpoint/2010/main" val="403039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PDF Definition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2800" dirty="0"/>
              <a:t>A </a:t>
            </a:r>
            <a:r>
              <a:rPr lang="en-US" sz="2800" b="1" dirty="0"/>
              <a:t>probability density function (pdf)</a:t>
            </a:r>
            <a:r>
              <a:rPr lang="en-US" sz="2800" dirty="0"/>
              <a:t>, is a </a:t>
            </a:r>
            <a:r>
              <a:rPr lang="en-US" sz="2800" dirty="0" smtClean="0"/>
              <a:t>function</a:t>
            </a:r>
            <a:r>
              <a:rPr lang="en-US" sz="2800" dirty="0"/>
              <a:t> that describes the relative likelihood for this random variable to take on a given value</a:t>
            </a:r>
            <a:r>
              <a:rPr lang="en-US" sz="2800" dirty="0" smtClean="0"/>
              <a:t>.</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964440" y="2848680"/>
              <a:ext cx="3036600" cy="839520"/>
            </p14:xfrm>
          </p:contentPart>
        </mc:Choice>
        <mc:Fallback>
          <p:pic>
            <p:nvPicPr>
              <p:cNvPr id="4" name="Ink 3"/>
              <p:cNvPicPr/>
              <p:nvPr/>
            </p:nvPicPr>
            <p:blipFill>
              <a:blip r:embed="rId4"/>
              <a:stretch>
                <a:fillRect/>
              </a:stretch>
            </p:blipFill>
            <p:spPr>
              <a:xfrm>
                <a:off x="955080" y="2839320"/>
                <a:ext cx="3055320" cy="858240"/>
              </a:xfrm>
              <a:prstGeom prst="rect">
                <a:avLst/>
              </a:prstGeom>
            </p:spPr>
          </p:pic>
        </mc:Fallback>
      </mc:AlternateContent>
    </p:spTree>
    <p:extLst>
      <p:ext uri="{BB962C8B-B14F-4D97-AF65-F5344CB8AC3E}">
        <p14:creationId xmlns:p14="http://schemas.microsoft.com/office/powerpoint/2010/main" val="68388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z="2400" b="1" dirty="0"/>
              <a:t>Mean-Shift Object Tracking</a:t>
            </a:r>
            <a:br>
              <a:rPr lang="en-US" sz="2400" b="1" dirty="0"/>
            </a:br>
            <a:r>
              <a:rPr lang="en-US" sz="1350" b="1" dirty="0">
                <a:solidFill>
                  <a:schemeClr val="accent2"/>
                </a:solidFill>
              </a:rPr>
              <a:t>Target Representation</a:t>
            </a:r>
          </a:p>
        </p:txBody>
      </p:sp>
      <p:grpSp>
        <p:nvGrpSpPr>
          <p:cNvPr id="27651" name="Group 3"/>
          <p:cNvGrpSpPr>
            <a:grpSpLocks/>
          </p:cNvGrpSpPr>
          <p:nvPr/>
        </p:nvGrpSpPr>
        <p:grpSpPr bwMode="auto">
          <a:xfrm>
            <a:off x="1514475" y="2266950"/>
            <a:ext cx="1447800" cy="3048000"/>
            <a:chOff x="312" y="1184"/>
            <a:chExt cx="1216" cy="2560"/>
          </a:xfrm>
        </p:grpSpPr>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 y="2528"/>
              <a:ext cx="1216" cy="1216"/>
            </a:xfrm>
            <a:prstGeom prst="rect">
              <a:avLst/>
            </a:prstGeom>
            <a:noFill/>
            <a:extLst>
              <a:ext uri="{909E8E84-426E-40DD-AFC4-6F175D3DCCD1}">
                <a14:hiddenFill xmlns:a14="http://schemas.microsoft.com/office/drawing/2010/main">
                  <a:solidFill>
                    <a:srgbClr val="FFFFFF"/>
                  </a:solidFill>
                </a14:hiddenFill>
              </a:ext>
            </a:extLst>
          </p:spPr>
        </p:pic>
        <p:sp>
          <p:nvSpPr>
            <p:cNvPr id="27653" name="Line 5"/>
            <p:cNvSpPr>
              <a:spLocks noChangeShapeType="1"/>
            </p:cNvSpPr>
            <p:nvPr/>
          </p:nvSpPr>
          <p:spPr bwMode="auto">
            <a:xfrm flipH="1">
              <a:off x="912" y="1968"/>
              <a:ext cx="8" cy="960"/>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654" name="AutoShape 6"/>
            <p:cNvSpPr>
              <a:spLocks noChangeArrowheads="1"/>
            </p:cNvSpPr>
            <p:nvPr/>
          </p:nvSpPr>
          <p:spPr bwMode="auto">
            <a:xfrm>
              <a:off x="376" y="1184"/>
              <a:ext cx="1104" cy="720"/>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r>
                <a:rPr lang="en-US" sz="1350">
                  <a:latin typeface="Arial" panose="020B0604020202020204" pitchFamily="34" charset="0"/>
                </a:rPr>
                <a:t>Choose a reference target model</a:t>
              </a:r>
            </a:p>
          </p:txBody>
        </p:sp>
      </p:grpSp>
      <p:grpSp>
        <p:nvGrpSpPr>
          <p:cNvPr id="27655" name="Group 7"/>
          <p:cNvGrpSpPr>
            <a:grpSpLocks/>
          </p:cNvGrpSpPr>
          <p:nvPr/>
        </p:nvGrpSpPr>
        <p:grpSpPr bwMode="auto">
          <a:xfrm>
            <a:off x="3009900" y="2266951"/>
            <a:ext cx="2171700" cy="2422922"/>
            <a:chOff x="1568" y="1184"/>
            <a:chExt cx="1824" cy="2035"/>
          </a:xfrm>
        </p:grpSpPr>
        <p:sp>
          <p:nvSpPr>
            <p:cNvPr id="27656" name="Text Box 8"/>
            <p:cNvSpPr txBox="1">
              <a:spLocks noChangeArrowheads="1"/>
            </p:cNvSpPr>
            <p:nvPr/>
          </p:nvSpPr>
          <p:spPr bwMode="auto">
            <a:xfrm>
              <a:off x="2312" y="2792"/>
              <a:ext cx="1008" cy="4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spcBef>
                  <a:spcPct val="50000"/>
                </a:spcBef>
              </a:pPr>
              <a:r>
                <a:rPr lang="en-US" sz="1350">
                  <a:latin typeface="Arial" panose="020B0604020202020204" pitchFamily="34" charset="0"/>
                </a:rPr>
                <a:t>Quantized Color Space</a:t>
              </a:r>
            </a:p>
          </p:txBody>
        </p:sp>
        <p:sp>
          <p:nvSpPr>
            <p:cNvPr id="27657" name="AutoShape 9"/>
            <p:cNvSpPr>
              <a:spLocks noChangeArrowheads="1"/>
            </p:cNvSpPr>
            <p:nvPr/>
          </p:nvSpPr>
          <p:spPr bwMode="auto">
            <a:xfrm>
              <a:off x="2240" y="1184"/>
              <a:ext cx="1152" cy="720"/>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r>
                <a:rPr lang="en-US" sz="1350">
                  <a:latin typeface="Arial" panose="020B0604020202020204" pitchFamily="34" charset="0"/>
                </a:rPr>
                <a:t>Choose a feature space</a:t>
              </a:r>
            </a:p>
          </p:txBody>
        </p:sp>
        <p:sp>
          <p:nvSpPr>
            <p:cNvPr id="27658" name="Line 10"/>
            <p:cNvSpPr>
              <a:spLocks noChangeShapeType="1"/>
            </p:cNvSpPr>
            <p:nvPr/>
          </p:nvSpPr>
          <p:spPr bwMode="auto">
            <a:xfrm>
              <a:off x="1568" y="1544"/>
              <a:ext cx="576" cy="0"/>
            </a:xfrm>
            <a:prstGeom prst="line">
              <a:avLst/>
            </a:prstGeom>
            <a:noFill/>
            <a:ln w="571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659" name="Line 11"/>
            <p:cNvSpPr>
              <a:spLocks noChangeShapeType="1"/>
            </p:cNvSpPr>
            <p:nvPr/>
          </p:nvSpPr>
          <p:spPr bwMode="auto">
            <a:xfrm flipH="1">
              <a:off x="2784" y="1968"/>
              <a:ext cx="8" cy="816"/>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27660" name="Group 12"/>
          <p:cNvGrpSpPr>
            <a:grpSpLocks/>
          </p:cNvGrpSpPr>
          <p:nvPr/>
        </p:nvGrpSpPr>
        <p:grpSpPr bwMode="auto">
          <a:xfrm>
            <a:off x="2619375" y="2295525"/>
            <a:ext cx="5167313" cy="3133725"/>
            <a:chOff x="1240" y="1208"/>
            <a:chExt cx="4340" cy="2632"/>
          </a:xfrm>
        </p:grpSpPr>
        <p:sp>
          <p:nvSpPr>
            <p:cNvPr id="27661" name="Line 13"/>
            <p:cNvSpPr>
              <a:spLocks noChangeShapeType="1"/>
            </p:cNvSpPr>
            <p:nvPr/>
          </p:nvSpPr>
          <p:spPr bwMode="auto">
            <a:xfrm>
              <a:off x="1240" y="3312"/>
              <a:ext cx="2592"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662" name="AutoShape 14"/>
            <p:cNvSpPr>
              <a:spLocks noChangeArrowheads="1"/>
            </p:cNvSpPr>
            <p:nvPr/>
          </p:nvSpPr>
          <p:spPr bwMode="auto">
            <a:xfrm>
              <a:off x="4192" y="1208"/>
              <a:ext cx="1152" cy="720"/>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spcBef>
                  <a:spcPct val="50000"/>
                </a:spcBef>
              </a:pPr>
              <a:r>
                <a:rPr lang="en-US" sz="1350">
                  <a:latin typeface="Arial" panose="020B0604020202020204" pitchFamily="34" charset="0"/>
                </a:rPr>
                <a:t>Represent the model by its PDF in the feature space</a:t>
              </a:r>
            </a:p>
          </p:txBody>
        </p:sp>
        <p:sp>
          <p:nvSpPr>
            <p:cNvPr id="27663" name="Line 15"/>
            <p:cNvSpPr>
              <a:spLocks noChangeShapeType="1"/>
            </p:cNvSpPr>
            <p:nvPr/>
          </p:nvSpPr>
          <p:spPr bwMode="auto">
            <a:xfrm>
              <a:off x="3496" y="1544"/>
              <a:ext cx="576" cy="0"/>
            </a:xfrm>
            <a:prstGeom prst="line">
              <a:avLst/>
            </a:prstGeom>
            <a:noFill/>
            <a:ln w="571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664" name="Line 16"/>
            <p:cNvSpPr>
              <a:spLocks noChangeShapeType="1"/>
            </p:cNvSpPr>
            <p:nvPr/>
          </p:nvSpPr>
          <p:spPr bwMode="auto">
            <a:xfrm>
              <a:off x="4776" y="1968"/>
              <a:ext cx="0" cy="480"/>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aphicFrame>
          <p:nvGraphicFramePr>
            <p:cNvPr id="27665" name="Object 17"/>
            <p:cNvGraphicFramePr>
              <a:graphicFrameLocks noChangeAspect="1"/>
            </p:cNvGraphicFramePr>
            <p:nvPr/>
          </p:nvGraphicFramePr>
          <p:xfrm>
            <a:off x="3864" y="2490"/>
            <a:ext cx="1716" cy="1350"/>
          </p:xfrm>
          <a:graphic>
            <a:graphicData uri="http://schemas.openxmlformats.org/presentationml/2006/ole">
              <mc:AlternateContent xmlns:mc="http://schemas.openxmlformats.org/markup-compatibility/2006">
                <mc:Choice xmlns:v="urn:schemas-microsoft-com:vml" Requires="v">
                  <p:oleObj spid="_x0000_s32835" name="Chart" r:id="rId4" imgW="3638702" imgH="2981249" progId="Excel.Chart.8">
                    <p:embed/>
                  </p:oleObj>
                </mc:Choice>
                <mc:Fallback>
                  <p:oleObj name="Chart" r:id="rId4" imgW="3638702" imgH="2981249"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4" y="2490"/>
                          <a:ext cx="1716" cy="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67" name="Text Box 19"/>
          <p:cNvSpPr txBox="1">
            <a:spLocks noChangeArrowheads="1"/>
          </p:cNvSpPr>
          <p:nvPr/>
        </p:nvSpPr>
        <p:spPr bwMode="auto">
          <a:xfrm>
            <a:off x="1385889" y="5725716"/>
            <a:ext cx="410408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www.cs.wustl.edu/~pless/559/lectures/lecture22_</a:t>
            </a:r>
            <a:r>
              <a:rPr lang="en-US" sz="750" b="1" i="1"/>
              <a:t>tracking</a:t>
            </a:r>
            <a:r>
              <a:rPr lang="en-US" sz="750" i="1"/>
              <a:t>.ppt</a:t>
            </a:r>
            <a:r>
              <a:rPr lang="en-US" sz="1350"/>
              <a:t> </a:t>
            </a:r>
          </a:p>
        </p:txBody>
      </p:sp>
    </p:spTree>
    <p:extLst>
      <p:ext uri="{BB962C8B-B14F-4D97-AF65-F5344CB8AC3E}">
        <p14:creationId xmlns:p14="http://schemas.microsoft.com/office/powerpoint/2010/main" val="20149375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90739"/>
            <a:ext cx="2571750" cy="1827610"/>
          </a:xfrm>
          <a:prstGeom prst="rect">
            <a:avLst/>
          </a:prstGeom>
          <a:noFill/>
          <a:extLst>
            <a:ext uri="{909E8E84-426E-40DD-AFC4-6F175D3DCCD1}">
              <a14:hiddenFill xmlns:a14="http://schemas.microsoft.com/office/drawing/2010/main">
                <a:solidFill>
                  <a:srgbClr val="FFFFFF"/>
                </a:solidFill>
              </a14:hiddenFill>
            </a:ext>
          </a:extLst>
        </p:spPr>
      </p:pic>
      <p:sp>
        <p:nvSpPr>
          <p:cNvPr id="28675" name="Rectangle 3"/>
          <p:cNvSpPr>
            <a:spLocks noGrp="1" noChangeArrowheads="1"/>
          </p:cNvSpPr>
          <p:nvPr>
            <p:ph type="title"/>
          </p:nvPr>
        </p:nvSpPr>
        <p:spPr/>
        <p:txBody>
          <a:bodyPr/>
          <a:lstStyle/>
          <a:p>
            <a:r>
              <a:rPr lang="en-US" sz="2400" b="1" dirty="0"/>
              <a:t>Mean-Shift Object Tracking</a:t>
            </a:r>
            <a:br>
              <a:rPr lang="en-US" sz="2400" b="1" dirty="0"/>
            </a:br>
            <a:r>
              <a:rPr lang="en-US" sz="1350" b="1" dirty="0">
                <a:solidFill>
                  <a:schemeClr val="accent2"/>
                </a:solidFill>
              </a:rPr>
              <a:t>PDF Representation</a:t>
            </a:r>
          </a:p>
        </p:txBody>
      </p:sp>
      <p:sp>
        <p:nvSpPr>
          <p:cNvPr id="28681" name="Rectangle 9"/>
          <p:cNvSpPr>
            <a:spLocks noChangeArrowheads="1"/>
          </p:cNvSpPr>
          <p:nvPr/>
        </p:nvSpPr>
        <p:spPr bwMode="auto">
          <a:xfrm>
            <a:off x="1469636" y="2137173"/>
            <a:ext cx="151842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a:r>
              <a:rPr lang="en-US">
                <a:solidFill>
                  <a:srgbClr val="CC3300"/>
                </a:solidFill>
                <a:latin typeface="Arial" panose="020B0604020202020204" pitchFamily="34" charset="0"/>
              </a:rPr>
              <a:t>Target Model</a:t>
            </a:r>
          </a:p>
          <a:p>
            <a:pPr algn="ctr" rtl="0"/>
            <a:r>
              <a:rPr lang="en-US" sz="1350">
                <a:solidFill>
                  <a:srgbClr val="CC3300"/>
                </a:solidFill>
                <a:latin typeface="Arial" panose="020B0604020202020204" pitchFamily="34" charset="0"/>
              </a:rPr>
              <a:t>(centered at 0)</a:t>
            </a:r>
          </a:p>
        </p:txBody>
      </p:sp>
      <p:sp>
        <p:nvSpPr>
          <p:cNvPr id="28682" name="Rectangle 10"/>
          <p:cNvSpPr>
            <a:spLocks noChangeArrowheads="1"/>
          </p:cNvSpPr>
          <p:nvPr/>
        </p:nvSpPr>
        <p:spPr bwMode="auto">
          <a:xfrm>
            <a:off x="5848495" y="2162175"/>
            <a:ext cx="1941622"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a:r>
              <a:rPr lang="en-US">
                <a:solidFill>
                  <a:srgbClr val="CC3300"/>
                </a:solidFill>
                <a:latin typeface="Arial" panose="020B0604020202020204" pitchFamily="34" charset="0"/>
              </a:rPr>
              <a:t>Target Candidate</a:t>
            </a:r>
          </a:p>
          <a:p>
            <a:pPr algn="ctr" rtl="0"/>
            <a:r>
              <a:rPr lang="en-US" sz="1350">
                <a:solidFill>
                  <a:srgbClr val="CC3300"/>
                </a:solidFill>
                <a:latin typeface="Arial" panose="020B0604020202020204" pitchFamily="34" charset="0"/>
              </a:rPr>
              <a:t>(centered at y)</a:t>
            </a:r>
          </a:p>
        </p:txBody>
      </p:sp>
      <p:sp>
        <p:nvSpPr>
          <p:cNvPr id="28683" name="Line 11"/>
          <p:cNvSpPr>
            <a:spLocks noChangeShapeType="1"/>
          </p:cNvSpPr>
          <p:nvPr/>
        </p:nvSpPr>
        <p:spPr bwMode="auto">
          <a:xfrm>
            <a:off x="2914650" y="2457450"/>
            <a:ext cx="742950" cy="628650"/>
          </a:xfrm>
          <a:prstGeom prst="line">
            <a:avLst/>
          </a:prstGeom>
          <a:noFill/>
          <a:ln w="381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8684" name="Line 12"/>
          <p:cNvSpPr>
            <a:spLocks noChangeShapeType="1"/>
          </p:cNvSpPr>
          <p:nvPr/>
        </p:nvSpPr>
        <p:spPr bwMode="auto">
          <a:xfrm flipH="1">
            <a:off x="5372100" y="2514600"/>
            <a:ext cx="628650" cy="571500"/>
          </a:xfrm>
          <a:prstGeom prst="line">
            <a:avLst/>
          </a:prstGeom>
          <a:noFill/>
          <a:ln w="381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28685" name="Group 13"/>
          <p:cNvGrpSpPr>
            <a:grpSpLocks/>
          </p:cNvGrpSpPr>
          <p:nvPr/>
        </p:nvGrpSpPr>
        <p:grpSpPr bwMode="auto">
          <a:xfrm>
            <a:off x="1314451" y="2762250"/>
            <a:ext cx="2180035" cy="2091929"/>
            <a:chOff x="144" y="1600"/>
            <a:chExt cx="1831" cy="1757"/>
          </a:xfrm>
        </p:grpSpPr>
        <p:graphicFrame>
          <p:nvGraphicFramePr>
            <p:cNvPr id="28686" name="Object 14"/>
            <p:cNvGraphicFramePr>
              <a:graphicFrameLocks noChangeAspect="1"/>
            </p:cNvGraphicFramePr>
            <p:nvPr/>
          </p:nvGraphicFramePr>
          <p:xfrm>
            <a:off x="144" y="2847"/>
            <a:ext cx="1831" cy="510"/>
          </p:xfrm>
          <a:graphic>
            <a:graphicData uri="http://schemas.openxmlformats.org/presentationml/2006/ole">
              <mc:AlternateContent xmlns:mc="http://schemas.openxmlformats.org/markup-compatibility/2006">
                <mc:Choice xmlns:v="urn:schemas-microsoft-com:vml" Requires="v">
                  <p:oleObj spid="_x0000_s34119" name="Equation" r:id="rId4" imgW="1549080" imgH="431640" progId="Equation.DSMT4">
                    <p:embed/>
                  </p:oleObj>
                </mc:Choice>
                <mc:Fallback>
                  <p:oleObj name="Equation" r:id="rId4" imgW="154908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2847"/>
                          <a:ext cx="1831" cy="51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7" name="Object 15"/>
            <p:cNvGraphicFramePr>
              <a:graphicFrameLocks noChangeAspect="1"/>
            </p:cNvGraphicFramePr>
            <p:nvPr/>
          </p:nvGraphicFramePr>
          <p:xfrm>
            <a:off x="192" y="1600"/>
            <a:ext cx="1344" cy="1158"/>
          </p:xfrm>
          <a:graphic>
            <a:graphicData uri="http://schemas.openxmlformats.org/presentationml/2006/ole">
              <mc:AlternateContent xmlns:mc="http://schemas.openxmlformats.org/markup-compatibility/2006">
                <mc:Choice xmlns:v="urn:schemas-microsoft-com:vml" Requires="v">
                  <p:oleObj spid="_x0000_s34120" name="Chart" r:id="rId6" imgW="3638702" imgH="2981249" progId="Excel.Chart.8">
                    <p:embed/>
                  </p:oleObj>
                </mc:Choice>
                <mc:Fallback>
                  <p:oleObj name="Chart" r:id="rId6" imgW="3638702" imgH="2981249" progId="Excel.Chart.8">
                    <p:embed/>
                    <p:pic>
                      <p:nvPicPr>
                        <p:cNvPr id="0" name=""/>
                        <p:cNvPicPr>
                          <a:picLocks noRot="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 y="1600"/>
                          <a:ext cx="1344" cy="115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688" name="Group 16"/>
          <p:cNvGrpSpPr>
            <a:grpSpLocks/>
          </p:cNvGrpSpPr>
          <p:nvPr/>
        </p:nvGrpSpPr>
        <p:grpSpPr bwMode="auto">
          <a:xfrm>
            <a:off x="4917282" y="2767012"/>
            <a:ext cx="2912269" cy="2090738"/>
            <a:chOff x="3170" y="1604"/>
            <a:chExt cx="2446" cy="1756"/>
          </a:xfrm>
        </p:grpSpPr>
        <p:graphicFrame>
          <p:nvGraphicFramePr>
            <p:cNvPr id="28689" name="Object 17"/>
            <p:cNvGraphicFramePr>
              <a:graphicFrameLocks noChangeAspect="1"/>
            </p:cNvGraphicFramePr>
            <p:nvPr/>
          </p:nvGraphicFramePr>
          <p:xfrm>
            <a:off x="3170" y="2847"/>
            <a:ext cx="2446" cy="513"/>
          </p:xfrm>
          <a:graphic>
            <a:graphicData uri="http://schemas.openxmlformats.org/presentationml/2006/ole">
              <mc:AlternateContent xmlns:mc="http://schemas.openxmlformats.org/markup-compatibility/2006">
                <mc:Choice xmlns:v="urn:schemas-microsoft-com:vml" Requires="v">
                  <p:oleObj spid="_x0000_s34121" name="Equation" r:id="rId8" imgW="2057400" imgH="431640" progId="Equation.DSMT4">
                    <p:embed/>
                  </p:oleObj>
                </mc:Choice>
                <mc:Fallback>
                  <p:oleObj name="Equation" r:id="rId8" imgW="205740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0" y="2847"/>
                          <a:ext cx="2446" cy="5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90" name="Object 18"/>
            <p:cNvGraphicFramePr>
              <a:graphicFrameLocks noChangeAspect="1"/>
            </p:cNvGraphicFramePr>
            <p:nvPr/>
          </p:nvGraphicFramePr>
          <p:xfrm>
            <a:off x="4040" y="1604"/>
            <a:ext cx="1411" cy="1156"/>
          </p:xfrm>
          <a:graphic>
            <a:graphicData uri="http://schemas.openxmlformats.org/presentationml/2006/ole">
              <mc:AlternateContent xmlns:mc="http://schemas.openxmlformats.org/markup-compatibility/2006">
                <mc:Choice xmlns:v="urn:schemas-microsoft-com:vml" Requires="v">
                  <p:oleObj spid="_x0000_s34122" name="Chart" r:id="rId10" imgW="3638702" imgH="2981249" progId="Excel.Chart.8">
                    <p:embed/>
                  </p:oleObj>
                </mc:Choice>
                <mc:Fallback>
                  <p:oleObj name="Chart" r:id="rId10" imgW="3638702" imgH="2981249" progId="Excel.Char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0" y="1604"/>
                          <a:ext cx="1411" cy="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694" name="Group 22"/>
          <p:cNvGrpSpPr>
            <a:grpSpLocks/>
          </p:cNvGrpSpPr>
          <p:nvPr/>
        </p:nvGrpSpPr>
        <p:grpSpPr bwMode="auto">
          <a:xfrm>
            <a:off x="1933575" y="3371851"/>
            <a:ext cx="6067425" cy="2657475"/>
            <a:chOff x="664" y="2112"/>
            <a:chExt cx="5096" cy="2232"/>
          </a:xfrm>
        </p:grpSpPr>
        <p:grpSp>
          <p:nvGrpSpPr>
            <p:cNvPr id="28676" name="Group 4"/>
            <p:cNvGrpSpPr>
              <a:grpSpLocks/>
            </p:cNvGrpSpPr>
            <p:nvPr/>
          </p:nvGrpSpPr>
          <p:grpSpPr bwMode="auto">
            <a:xfrm>
              <a:off x="664" y="2112"/>
              <a:ext cx="2600" cy="1999"/>
              <a:chOff x="664" y="2112"/>
              <a:chExt cx="2600" cy="1999"/>
            </a:xfrm>
          </p:grpSpPr>
          <p:graphicFrame>
            <p:nvGraphicFramePr>
              <p:cNvPr id="28677" name="Object 5"/>
              <p:cNvGraphicFramePr>
                <a:graphicFrameLocks noChangeAspect="1"/>
              </p:cNvGraphicFramePr>
              <p:nvPr/>
            </p:nvGraphicFramePr>
            <p:xfrm>
              <a:off x="1619" y="3664"/>
              <a:ext cx="1487" cy="329"/>
            </p:xfrm>
            <a:graphic>
              <a:graphicData uri="http://schemas.openxmlformats.org/presentationml/2006/ole">
                <mc:AlternateContent xmlns:mc="http://schemas.openxmlformats.org/markup-compatibility/2006">
                  <mc:Choice xmlns:v="urn:schemas-microsoft-com:vml" Requires="v">
                    <p:oleObj spid="_x0000_s34123" name="Equation" r:id="rId12" imgW="1257120" imgH="279360" progId="Equation.DSMT4">
                      <p:embed/>
                    </p:oleObj>
                  </mc:Choice>
                  <mc:Fallback>
                    <p:oleObj name="Equation" r:id="rId12" imgW="125712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9" y="3664"/>
                            <a:ext cx="1487" cy="32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6"/>
              <p:cNvSpPr>
                <a:spLocks noChangeArrowheads="1"/>
              </p:cNvSpPr>
              <p:nvPr/>
            </p:nvSpPr>
            <p:spPr bwMode="auto">
              <a:xfrm>
                <a:off x="664" y="3568"/>
                <a:ext cx="952"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solidFill>
                      <a:srgbClr val="CC3300"/>
                    </a:solidFill>
                    <a:latin typeface="Arial" panose="020B0604020202020204" pitchFamily="34" charset="0"/>
                  </a:rPr>
                  <a:t>Similarity</a:t>
                </a:r>
                <a:br>
                  <a:rPr lang="en-US">
                    <a:solidFill>
                      <a:srgbClr val="CC3300"/>
                    </a:solidFill>
                    <a:latin typeface="Arial" panose="020B0604020202020204" pitchFamily="34" charset="0"/>
                  </a:rPr>
                </a:br>
                <a:r>
                  <a:rPr lang="en-US">
                    <a:solidFill>
                      <a:srgbClr val="CC3300"/>
                    </a:solidFill>
                    <a:latin typeface="Arial" panose="020B0604020202020204" pitchFamily="34" charset="0"/>
                  </a:rPr>
                  <a:t>Function:</a:t>
                </a:r>
              </a:p>
            </p:txBody>
          </p:sp>
          <p:sp>
            <p:nvSpPr>
              <p:cNvPr id="28679" name="Line 7"/>
              <p:cNvSpPr>
                <a:spLocks noChangeShapeType="1"/>
              </p:cNvSpPr>
              <p:nvPr/>
            </p:nvSpPr>
            <p:spPr bwMode="auto">
              <a:xfrm flipH="1" flipV="1">
                <a:off x="2256" y="2160"/>
                <a:ext cx="226" cy="1552"/>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8680" name="Line 8"/>
              <p:cNvSpPr>
                <a:spLocks noChangeShapeType="1"/>
              </p:cNvSpPr>
              <p:nvPr/>
            </p:nvSpPr>
            <p:spPr bwMode="auto">
              <a:xfrm flipV="1">
                <a:off x="2770" y="2112"/>
                <a:ext cx="494" cy="1600"/>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28691" name="Text Box 19"/>
            <p:cNvSpPr txBox="1">
              <a:spLocks noChangeArrowheads="1"/>
            </p:cNvSpPr>
            <p:nvPr/>
          </p:nvSpPr>
          <p:spPr bwMode="auto">
            <a:xfrm>
              <a:off x="3456" y="3743"/>
              <a:ext cx="2304"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r>
                <a:rPr lang="en-US" sz="1350">
                  <a:latin typeface="Arial" panose="020B0604020202020204" pitchFamily="34" charset="0"/>
                </a:rPr>
                <a:t>Q is the target histogram,</a:t>
              </a:r>
            </a:p>
            <a:p>
              <a:pPr algn="l" rtl="0"/>
              <a:r>
                <a:rPr lang="en-US" sz="1350">
                  <a:latin typeface="Arial" panose="020B0604020202020204" pitchFamily="34" charset="0"/>
                </a:rPr>
                <a:t>P is the object histogram (depends on location y)</a:t>
              </a:r>
            </a:p>
          </p:txBody>
        </p:sp>
      </p:grpSp>
      <p:sp>
        <p:nvSpPr>
          <p:cNvPr id="28692" name="Text Box 20"/>
          <p:cNvSpPr txBox="1">
            <a:spLocks noChangeArrowheads="1"/>
          </p:cNvSpPr>
          <p:nvPr/>
        </p:nvSpPr>
        <p:spPr bwMode="auto">
          <a:xfrm>
            <a:off x="1385889" y="5725716"/>
            <a:ext cx="410408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www.cs.wustl.edu/~pless/559/lectures/lecture22_</a:t>
            </a:r>
            <a:r>
              <a:rPr lang="en-US" sz="750" b="1" i="1"/>
              <a:t>tracking</a:t>
            </a:r>
            <a:r>
              <a:rPr lang="en-US" sz="750" i="1"/>
              <a:t>.ppt</a:t>
            </a:r>
            <a:r>
              <a:rPr lang="en-US" sz="1350"/>
              <a:t> </a:t>
            </a:r>
          </a:p>
        </p:txBody>
      </p:sp>
    </p:spTree>
    <p:extLst>
      <p:ext uri="{BB962C8B-B14F-4D97-AF65-F5344CB8AC3E}">
        <p14:creationId xmlns:p14="http://schemas.microsoft.com/office/powerpoint/2010/main" val="3927294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8694"/>
                                        </p:tgtEl>
                                        <p:attrNameLst>
                                          <p:attrName>style.visibility</p:attrName>
                                        </p:attrNameLst>
                                      </p:cBhvr>
                                      <p:to>
                                        <p:strVal val="visible"/>
                                      </p:to>
                                    </p:set>
                                    <p:animEffect transition="in" filter="blinds(horizontal)">
                                      <p:cBhvr>
                                        <p:cTn id="15" dur="500"/>
                                        <p:tgtEl>
                                          <p:spTgt spid="28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5600700" y="3511155"/>
            <a:ext cx="2286000" cy="2283619"/>
            <a:chOff x="3744" y="2229"/>
            <a:chExt cx="1920" cy="1918"/>
          </a:xfrm>
        </p:grpSpPr>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 y="2229"/>
              <a:ext cx="1920" cy="15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748" name="Object 4"/>
            <p:cNvGraphicFramePr>
              <a:graphicFrameLocks noChangeAspect="1"/>
            </p:cNvGraphicFramePr>
            <p:nvPr/>
          </p:nvGraphicFramePr>
          <p:xfrm>
            <a:off x="4061" y="3733"/>
            <a:ext cx="1171" cy="414"/>
          </p:xfrm>
          <a:graphic>
            <a:graphicData uri="http://schemas.openxmlformats.org/presentationml/2006/ole">
              <mc:AlternateContent xmlns:mc="http://schemas.openxmlformats.org/markup-compatibility/2006">
                <mc:Choice xmlns:v="urn:schemas-microsoft-com:vml" Requires="v">
                  <p:oleObj spid="_x0000_s35016" name="Equation" r:id="rId4" imgW="787320" imgH="279360" progId="Equation.DSMT4">
                    <p:embed/>
                  </p:oleObj>
                </mc:Choice>
                <mc:Fallback>
                  <p:oleObj name="Equation" r:id="rId4" imgW="787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 y="3733"/>
                          <a:ext cx="1171" cy="4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25" y="3381375"/>
            <a:ext cx="2857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1750" name="Rectangle 6"/>
          <p:cNvSpPr>
            <a:spLocks noGrp="1" noChangeArrowheads="1"/>
          </p:cNvSpPr>
          <p:nvPr>
            <p:ph type="title"/>
          </p:nvPr>
        </p:nvSpPr>
        <p:spPr/>
        <p:txBody>
          <a:bodyPr/>
          <a:lstStyle/>
          <a:p>
            <a:r>
              <a:rPr lang="en-US" sz="2400" b="1" dirty="0"/>
              <a:t>Mean-Shift Object Tracking</a:t>
            </a:r>
            <a:br>
              <a:rPr lang="en-US" sz="2400" b="1" dirty="0"/>
            </a:br>
            <a:r>
              <a:rPr lang="en-US" sz="1350" b="1" dirty="0">
                <a:solidFill>
                  <a:schemeClr val="accent2"/>
                </a:solidFill>
              </a:rPr>
              <a:t>Target Localization Algorithm</a:t>
            </a:r>
          </a:p>
        </p:txBody>
      </p:sp>
      <p:sp>
        <p:nvSpPr>
          <p:cNvPr id="31751" name="AutoShape 7"/>
          <p:cNvSpPr>
            <a:spLocks noChangeArrowheads="1"/>
          </p:cNvSpPr>
          <p:nvPr/>
        </p:nvSpPr>
        <p:spPr bwMode="auto">
          <a:xfrm>
            <a:off x="1562100" y="1930400"/>
            <a:ext cx="1314450" cy="1056879"/>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r>
              <a:rPr lang="en-US" sz="1350">
                <a:latin typeface="Arial" panose="020B0604020202020204" pitchFamily="34" charset="0"/>
              </a:rPr>
              <a:t>Start from the position of the model in the current frame</a:t>
            </a:r>
          </a:p>
        </p:txBody>
      </p:sp>
      <p:sp>
        <p:nvSpPr>
          <p:cNvPr id="31752" name="Line 8"/>
          <p:cNvSpPr>
            <a:spLocks noChangeShapeType="1"/>
          </p:cNvSpPr>
          <p:nvPr/>
        </p:nvSpPr>
        <p:spPr bwMode="auto">
          <a:xfrm>
            <a:off x="2200275" y="3078957"/>
            <a:ext cx="542925" cy="1550194"/>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aphicFrame>
        <p:nvGraphicFramePr>
          <p:cNvPr id="31753" name="Object 9"/>
          <p:cNvGraphicFramePr>
            <a:graphicFrameLocks noChangeAspect="1"/>
          </p:cNvGraphicFramePr>
          <p:nvPr/>
        </p:nvGraphicFramePr>
        <p:xfrm>
          <a:off x="2607470" y="5400676"/>
          <a:ext cx="240506" cy="384572"/>
        </p:xfrm>
        <a:graphic>
          <a:graphicData uri="http://schemas.openxmlformats.org/presentationml/2006/ole">
            <mc:AlternateContent xmlns:mc="http://schemas.openxmlformats.org/markup-compatibility/2006">
              <mc:Choice xmlns:v="urn:schemas-microsoft-com:vml" Requires="v">
                <p:oleObj spid="_x0000_s35017" name="Equation" r:id="rId7" imgW="126720" imgH="203040" progId="Equation.DSMT4">
                  <p:embed/>
                </p:oleObj>
              </mc:Choice>
              <mc:Fallback>
                <p:oleObj name="Equation" r:id="rId7" imgW="12672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7470" y="5400676"/>
                        <a:ext cx="240506" cy="3845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754" name="Group 10"/>
          <p:cNvGrpSpPr>
            <a:grpSpLocks/>
          </p:cNvGrpSpPr>
          <p:nvPr/>
        </p:nvGrpSpPr>
        <p:grpSpPr bwMode="auto">
          <a:xfrm>
            <a:off x="3028950" y="2158604"/>
            <a:ext cx="2190750" cy="857250"/>
            <a:chOff x="1584" y="1093"/>
            <a:chExt cx="1840" cy="720"/>
          </a:xfrm>
        </p:grpSpPr>
        <p:sp>
          <p:nvSpPr>
            <p:cNvPr id="31755" name="Line 11"/>
            <p:cNvSpPr>
              <a:spLocks noChangeShapeType="1"/>
            </p:cNvSpPr>
            <p:nvPr/>
          </p:nvSpPr>
          <p:spPr bwMode="auto">
            <a:xfrm>
              <a:off x="1584" y="1429"/>
              <a:ext cx="576" cy="0"/>
            </a:xfrm>
            <a:prstGeom prst="line">
              <a:avLst/>
            </a:prstGeom>
            <a:noFill/>
            <a:ln w="571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756" name="AutoShape 12"/>
            <p:cNvSpPr>
              <a:spLocks noChangeArrowheads="1"/>
            </p:cNvSpPr>
            <p:nvPr/>
          </p:nvSpPr>
          <p:spPr bwMode="auto">
            <a:xfrm>
              <a:off x="2272" y="1093"/>
              <a:ext cx="1152" cy="720"/>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r>
                <a:rPr lang="en-US" sz="1350">
                  <a:latin typeface="Arial" panose="020B0604020202020204" pitchFamily="34" charset="0"/>
                </a:rPr>
                <a:t>Search in the model’s neighborhood in next frame</a:t>
              </a:r>
            </a:p>
          </p:txBody>
        </p:sp>
      </p:grpSp>
      <p:sp>
        <p:nvSpPr>
          <p:cNvPr id="31757" name="Line 13"/>
          <p:cNvSpPr>
            <a:spLocks noChangeShapeType="1"/>
          </p:cNvSpPr>
          <p:nvPr/>
        </p:nvSpPr>
        <p:spPr bwMode="auto">
          <a:xfrm flipH="1">
            <a:off x="4229100" y="3078957"/>
            <a:ext cx="314325" cy="1092994"/>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aphicFrame>
        <p:nvGraphicFramePr>
          <p:cNvPr id="31758" name="Object 14"/>
          <p:cNvGraphicFramePr>
            <a:graphicFrameLocks noChangeAspect="1"/>
          </p:cNvGraphicFramePr>
          <p:nvPr/>
        </p:nvGraphicFramePr>
        <p:xfrm>
          <a:off x="3825478" y="5372100"/>
          <a:ext cx="660797" cy="457200"/>
        </p:xfrm>
        <a:graphic>
          <a:graphicData uri="http://schemas.openxmlformats.org/presentationml/2006/ole">
            <mc:AlternateContent xmlns:mc="http://schemas.openxmlformats.org/markup-compatibility/2006">
              <mc:Choice xmlns:v="urn:schemas-microsoft-com:vml" Requires="v">
                <p:oleObj spid="_x0000_s35018" name="Equation" r:id="rId9" imgW="368280" imgH="253800" progId="Equation.DSMT4">
                  <p:embed/>
                </p:oleObj>
              </mc:Choice>
              <mc:Fallback>
                <p:oleObj name="Equation" r:id="rId9" imgW="368280" imgH="253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5478" y="5372100"/>
                        <a:ext cx="660797"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759" name="Group 15"/>
          <p:cNvGrpSpPr>
            <a:grpSpLocks/>
          </p:cNvGrpSpPr>
          <p:nvPr/>
        </p:nvGrpSpPr>
        <p:grpSpPr bwMode="auto">
          <a:xfrm>
            <a:off x="5353050" y="2158604"/>
            <a:ext cx="2209800" cy="857250"/>
            <a:chOff x="3536" y="1093"/>
            <a:chExt cx="1856" cy="720"/>
          </a:xfrm>
        </p:grpSpPr>
        <p:sp>
          <p:nvSpPr>
            <p:cNvPr id="31760" name="AutoShape 16"/>
            <p:cNvSpPr>
              <a:spLocks noChangeArrowheads="1"/>
            </p:cNvSpPr>
            <p:nvPr/>
          </p:nvSpPr>
          <p:spPr bwMode="auto">
            <a:xfrm>
              <a:off x="4240" y="1093"/>
              <a:ext cx="1152" cy="720"/>
            </a:xfrm>
            <a:prstGeom prst="roundRect">
              <a:avLst>
                <a:gd name="adj" fmla="val 1666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rtl="0">
                <a:spcBef>
                  <a:spcPct val="50000"/>
                </a:spcBef>
              </a:pPr>
              <a:r>
                <a:rPr lang="en-US" sz="1350">
                  <a:latin typeface="Arial" panose="020B0604020202020204" pitchFamily="34" charset="0"/>
                </a:rPr>
                <a:t>Find best candidate by maximizing a similarity func.</a:t>
              </a:r>
            </a:p>
          </p:txBody>
        </p:sp>
        <p:sp>
          <p:nvSpPr>
            <p:cNvPr id="31761" name="Line 17"/>
            <p:cNvSpPr>
              <a:spLocks noChangeShapeType="1"/>
            </p:cNvSpPr>
            <p:nvPr/>
          </p:nvSpPr>
          <p:spPr bwMode="auto">
            <a:xfrm>
              <a:off x="3536" y="1429"/>
              <a:ext cx="576" cy="0"/>
            </a:xfrm>
            <a:prstGeom prst="line">
              <a:avLst/>
            </a:prstGeom>
            <a:noFill/>
            <a:ln w="571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31762" name="Line 18"/>
          <p:cNvSpPr>
            <a:spLocks noChangeShapeType="1"/>
          </p:cNvSpPr>
          <p:nvPr/>
        </p:nvSpPr>
        <p:spPr bwMode="auto">
          <a:xfrm>
            <a:off x="6858000" y="3082528"/>
            <a:ext cx="0" cy="603647"/>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31763" name="Group 19"/>
          <p:cNvGrpSpPr>
            <a:grpSpLocks/>
          </p:cNvGrpSpPr>
          <p:nvPr/>
        </p:nvGrpSpPr>
        <p:grpSpPr bwMode="auto">
          <a:xfrm>
            <a:off x="2390775" y="4219576"/>
            <a:ext cx="2200275" cy="794147"/>
            <a:chOff x="1928" y="2824"/>
            <a:chExt cx="1848" cy="667"/>
          </a:xfrm>
        </p:grpSpPr>
        <p:sp>
          <p:nvSpPr>
            <p:cNvPr id="31764" name="Rectangle 20"/>
            <p:cNvSpPr>
              <a:spLocks noChangeArrowheads="1"/>
            </p:cNvSpPr>
            <p:nvPr/>
          </p:nvSpPr>
          <p:spPr bwMode="auto">
            <a:xfrm>
              <a:off x="1928" y="2824"/>
              <a:ext cx="640" cy="667"/>
            </a:xfrm>
            <a:prstGeom prst="rect">
              <a:avLst/>
            </a:prstGeom>
            <a:noFill/>
            <a:ln w="38100">
              <a:solidFill>
                <a:srgbClr val="0000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765" name="Rectangle 21"/>
            <p:cNvSpPr>
              <a:spLocks noChangeArrowheads="1"/>
            </p:cNvSpPr>
            <p:nvPr/>
          </p:nvSpPr>
          <p:spPr bwMode="auto">
            <a:xfrm>
              <a:off x="3136" y="2824"/>
              <a:ext cx="640" cy="667"/>
            </a:xfrm>
            <a:prstGeom prst="rect">
              <a:avLst/>
            </a:prstGeom>
            <a:noFill/>
            <a:ln w="38100">
              <a:solidFill>
                <a:srgbClr val="0000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31766" name="Text Box 22"/>
          <p:cNvSpPr txBox="1">
            <a:spLocks noChangeArrowheads="1"/>
          </p:cNvSpPr>
          <p:nvPr/>
        </p:nvSpPr>
        <p:spPr bwMode="auto">
          <a:xfrm>
            <a:off x="1385889" y="5725716"/>
            <a:ext cx="410408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sz="750"/>
              <a:t>Stolen from: </a:t>
            </a:r>
            <a:r>
              <a:rPr lang="en-US" sz="750" i="1"/>
              <a:t>www.cs.wustl.edu/~pless/559/lectures/lecture22_</a:t>
            </a:r>
            <a:r>
              <a:rPr lang="en-US" sz="750" b="1" i="1"/>
              <a:t>tracking</a:t>
            </a:r>
            <a:r>
              <a:rPr lang="en-US" sz="750" i="1"/>
              <a:t>.ppt</a:t>
            </a:r>
            <a:r>
              <a:rPr lang="en-US" sz="1350"/>
              <a:t> </a:t>
            </a: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151920" y="71280"/>
              <a:ext cx="6813720" cy="4822560"/>
            </p14:xfrm>
          </p:contentPart>
        </mc:Choice>
        <mc:Fallback>
          <p:pic>
            <p:nvPicPr>
              <p:cNvPr id="2" name="Ink 1"/>
              <p:cNvPicPr/>
              <p:nvPr/>
            </p:nvPicPr>
            <p:blipFill>
              <a:blip r:embed="rId12"/>
              <a:stretch>
                <a:fillRect/>
              </a:stretch>
            </p:blipFill>
            <p:spPr>
              <a:xfrm>
                <a:off x="142560" y="61920"/>
                <a:ext cx="6832440" cy="4841280"/>
              </a:xfrm>
              <a:prstGeom prst="rect">
                <a:avLst/>
              </a:prstGeom>
            </p:spPr>
          </p:pic>
        </mc:Fallback>
      </mc:AlternateContent>
    </p:spTree>
    <p:extLst>
      <p:ext uri="{BB962C8B-B14F-4D97-AF65-F5344CB8AC3E}">
        <p14:creationId xmlns:p14="http://schemas.microsoft.com/office/powerpoint/2010/main" val="34473789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7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75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17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17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2" grpId="0" animBg="1"/>
      <p:bldP spid="31752" grpId="1" animBg="1"/>
      <p:bldP spid="31757" grpId="0" animBg="1"/>
      <p:bldP spid="31757" grpId="1" animBg="1"/>
      <p:bldP spid="3176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Shift</a:t>
            </a:r>
            <a:endParaRPr lang="en-US" dirty="0"/>
          </a:p>
        </p:txBody>
      </p:sp>
      <p:sp>
        <p:nvSpPr>
          <p:cNvPr id="3" name="Content Placeholder 2"/>
          <p:cNvSpPr>
            <a:spLocks noGrp="1"/>
          </p:cNvSpPr>
          <p:nvPr>
            <p:ph idx="1"/>
          </p:nvPr>
        </p:nvSpPr>
        <p:spPr>
          <a:xfrm>
            <a:off x="508001" y="2305050"/>
            <a:ext cx="6447501" cy="3419475"/>
          </a:xfrm>
        </p:spPr>
        <p:txBody>
          <a:bodyPr>
            <a:noAutofit/>
          </a:bodyPr>
          <a:lstStyle/>
          <a:p>
            <a:r>
              <a:rPr lang="en-US" sz="1800" dirty="0"/>
              <a:t>Mean-Shift in tracking task:</a:t>
            </a:r>
          </a:p>
          <a:p>
            <a:pPr lvl="1">
              <a:buFont typeface="Wingdings" panose="05000000000000000000" pitchFamily="2" charset="2"/>
              <a:buChar char="Ø"/>
            </a:pPr>
            <a:r>
              <a:rPr lang="en-US" sz="1800" dirty="0"/>
              <a:t> track the motion of a cluster of interesting </a:t>
            </a:r>
          </a:p>
          <a:p>
            <a:pPr marL="0" indent="0">
              <a:buNone/>
            </a:pPr>
            <a:r>
              <a:rPr lang="en-US" sz="1800" dirty="0"/>
              <a:t>	features.</a:t>
            </a:r>
          </a:p>
          <a:p>
            <a:r>
              <a:rPr lang="en-US" sz="1800" dirty="0"/>
              <a:t> 1. choose the feature distribution to represent </a:t>
            </a:r>
          </a:p>
          <a:p>
            <a:pPr marL="0" indent="0">
              <a:buNone/>
            </a:pPr>
            <a:r>
              <a:rPr lang="en-US" sz="1800" dirty="0"/>
              <a:t>	an object (e.g., color + texture), </a:t>
            </a:r>
          </a:p>
          <a:p>
            <a:r>
              <a:rPr lang="en-US" sz="1800" dirty="0"/>
              <a:t> 2. start the mean-shift window over the feature </a:t>
            </a:r>
          </a:p>
          <a:p>
            <a:pPr marL="0" indent="0">
              <a:buNone/>
            </a:pPr>
            <a:r>
              <a:rPr lang="en-US" sz="1800" dirty="0"/>
              <a:t>	distribution generated by the object</a:t>
            </a:r>
          </a:p>
          <a:p>
            <a:r>
              <a:rPr lang="en-US" sz="1800" dirty="0"/>
              <a:t> 3. finally compute the chosen feature </a:t>
            </a:r>
          </a:p>
          <a:p>
            <a:pPr marL="0" indent="0">
              <a:buNone/>
            </a:pPr>
            <a:r>
              <a:rPr lang="en-US" sz="1800" dirty="0"/>
              <a:t>	distribution over the next video frame.</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465000" y="44640"/>
              <a:ext cx="4697280" cy="1964880"/>
            </p14:xfrm>
          </p:contentPart>
        </mc:Choice>
        <mc:Fallback>
          <p:pic>
            <p:nvPicPr>
              <p:cNvPr id="4" name="Ink 3"/>
              <p:cNvPicPr/>
              <p:nvPr/>
            </p:nvPicPr>
            <p:blipFill>
              <a:blip r:embed="rId3"/>
              <a:stretch>
                <a:fillRect/>
              </a:stretch>
            </p:blipFill>
            <p:spPr>
              <a:xfrm>
                <a:off x="3455640" y="35280"/>
                <a:ext cx="4716000" cy="1983600"/>
              </a:xfrm>
              <a:prstGeom prst="rect">
                <a:avLst/>
              </a:prstGeom>
            </p:spPr>
          </p:pic>
        </mc:Fallback>
      </mc:AlternateContent>
    </p:spTree>
    <p:extLst>
      <p:ext uri="{BB962C8B-B14F-4D97-AF65-F5344CB8AC3E}">
        <p14:creationId xmlns:p14="http://schemas.microsoft.com/office/powerpoint/2010/main" val="3785955287"/>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Shift</a:t>
            </a:r>
            <a:endParaRPr lang="en-US" dirty="0"/>
          </a:p>
        </p:txBody>
      </p:sp>
      <p:sp>
        <p:nvSpPr>
          <p:cNvPr id="3" name="Content Placeholder 2"/>
          <p:cNvSpPr>
            <a:spLocks noGrp="1"/>
          </p:cNvSpPr>
          <p:nvPr>
            <p:ph idx="1"/>
          </p:nvPr>
        </p:nvSpPr>
        <p:spPr>
          <a:xfrm>
            <a:off x="508001" y="2420542"/>
            <a:ext cx="6447501" cy="2910580"/>
          </a:xfrm>
        </p:spPr>
        <p:txBody>
          <a:bodyPr>
            <a:noAutofit/>
          </a:bodyPr>
          <a:lstStyle/>
          <a:p>
            <a:r>
              <a:rPr lang="en-US" sz="1800" dirty="0"/>
              <a:t>Starting from the current window location, the </a:t>
            </a:r>
          </a:p>
          <a:p>
            <a:pPr marL="0" indent="0">
              <a:buNone/>
            </a:pPr>
            <a:r>
              <a:rPr lang="en-US" sz="1800" dirty="0"/>
              <a:t>mean-shift algorithm will find the new peak or </a:t>
            </a:r>
          </a:p>
          <a:p>
            <a:pPr marL="0" indent="0">
              <a:buNone/>
            </a:pPr>
            <a:r>
              <a:rPr lang="en-US" sz="1800" dirty="0"/>
              <a:t>mode of the feature distribution, which </a:t>
            </a:r>
          </a:p>
          <a:p>
            <a:pPr marL="0" indent="0">
              <a:buNone/>
            </a:pPr>
            <a:r>
              <a:rPr lang="en-US" sz="1800" dirty="0"/>
              <a:t>(presumably) is centered over the object that </a:t>
            </a:r>
          </a:p>
          <a:p>
            <a:pPr marL="0" indent="0">
              <a:buNone/>
            </a:pPr>
            <a:r>
              <a:rPr lang="en-US" sz="1800" dirty="0"/>
              <a:t>produced the color and texture in the first </a:t>
            </a:r>
          </a:p>
          <a:p>
            <a:pPr marL="0" indent="0">
              <a:buNone/>
            </a:pPr>
            <a:r>
              <a:rPr lang="en-US" sz="1800" dirty="0"/>
              <a:t>place. </a:t>
            </a:r>
          </a:p>
          <a:p>
            <a:endParaRPr lang="en-US" sz="1800" dirty="0"/>
          </a:p>
          <a:p>
            <a:r>
              <a:rPr lang="en-US" sz="1800" dirty="0"/>
              <a:t>In this way, the mean-shift window tracks </a:t>
            </a:r>
          </a:p>
          <a:p>
            <a:pPr marL="0" indent="0">
              <a:buNone/>
            </a:pPr>
            <a:r>
              <a:rPr lang="en-US" sz="1800" dirty="0"/>
              <a:t>the movement of the object frame by frame.</a:t>
            </a:r>
          </a:p>
        </p:txBody>
      </p:sp>
    </p:spTree>
    <p:extLst>
      <p:ext uri="{BB962C8B-B14F-4D97-AF65-F5344CB8AC3E}">
        <p14:creationId xmlns:p14="http://schemas.microsoft.com/office/powerpoint/2010/main" val="824369212"/>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sz="quarter"/>
          </p:nvPr>
        </p:nvSpPr>
        <p:spPr/>
        <p:txBody>
          <a:bodyPr/>
          <a:lstStyle/>
          <a:p>
            <a:r>
              <a:rPr lang="en-US" dirty="0" smtClean="0"/>
              <a:t>Examples</a:t>
            </a:r>
            <a:endParaRPr lang="en-US" dirty="0"/>
          </a:p>
        </p:txBody>
      </p:sp>
      <p:pic>
        <p:nvPicPr>
          <p:cNvPr id="6" name="Mean-shift tracking">
            <a:hlinkClick r:id="" action="ppaction://media"/>
          </p:cNvPr>
          <p:cNvPicPr>
            <a:picLocks noGrp="1" noChangeAspect="1"/>
          </p:cNvPicPr>
          <p:nvPr>
            <p:ph sz="quarter" idx="3"/>
            <a:videoFile r:link="rId2"/>
            <p:extLst>
              <p:ext uri="{DAA4B4D4-6D71-4841-9C94-3DE7FCFB9230}">
                <p14:media xmlns:p14="http://schemas.microsoft.com/office/powerpoint/2010/main" r:embed="rId1"/>
              </p:ext>
            </p:extLst>
          </p:nvPr>
        </p:nvPicPr>
        <p:blipFill>
          <a:blip r:embed="rId4"/>
          <a:stretch>
            <a:fillRect/>
          </a:stretch>
        </p:blipFill>
        <p:spPr>
          <a:xfrm>
            <a:off x="1463675" y="1306513"/>
            <a:ext cx="6180138" cy="4635500"/>
          </a:xfrm>
        </p:spPr>
      </p:pic>
    </p:spTree>
    <p:extLst>
      <p:ext uri="{BB962C8B-B14F-4D97-AF65-F5344CB8AC3E}">
        <p14:creationId xmlns:p14="http://schemas.microsoft.com/office/powerpoint/2010/main" val="15055437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Applications</a:t>
            </a:r>
            <a:endParaRPr lang="en-US" dirty="0"/>
          </a:p>
        </p:txBody>
      </p:sp>
      <p:sp>
        <p:nvSpPr>
          <p:cNvPr id="3" name="Content Placeholder 2"/>
          <p:cNvSpPr>
            <a:spLocks noGrp="1"/>
          </p:cNvSpPr>
          <p:nvPr>
            <p:ph idx="1"/>
          </p:nvPr>
        </p:nvSpPr>
        <p:spPr/>
        <p:txBody>
          <a:bodyPr>
            <a:noAutofit/>
          </a:bodyPr>
          <a:lstStyle/>
          <a:p>
            <a:r>
              <a:rPr lang="en-US" sz="2100" dirty="0"/>
              <a:t>Motion detection. Often from a static camera. </a:t>
            </a:r>
          </a:p>
          <a:p>
            <a:endParaRPr lang="en-US" sz="2100" dirty="0"/>
          </a:p>
          <a:p>
            <a:r>
              <a:rPr lang="en-US" sz="2100" dirty="0"/>
              <a:t>Object localization. </a:t>
            </a:r>
          </a:p>
          <a:p>
            <a:endParaRPr lang="en-US" sz="2100" dirty="0"/>
          </a:p>
          <a:p>
            <a:r>
              <a:rPr lang="en-US" sz="2100" dirty="0"/>
              <a:t>Three-dimensional shape from motion. </a:t>
            </a:r>
          </a:p>
          <a:p>
            <a:endParaRPr lang="en-US" sz="2100" dirty="0"/>
          </a:p>
          <a:p>
            <a:r>
              <a:rPr lang="en-US" sz="2100" dirty="0"/>
              <a:t>Object tracking. </a:t>
            </a:r>
          </a:p>
        </p:txBody>
      </p:sp>
    </p:spTree>
    <p:extLst>
      <p:ext uri="{BB962C8B-B14F-4D97-AF65-F5344CB8AC3E}">
        <p14:creationId xmlns:p14="http://schemas.microsoft.com/office/powerpoint/2010/main" val="155566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xEl>
                                              <p:pRg st="2" end="2"/>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3">
                                            <p:txEl>
                                              <p:pRg st="4" end="4"/>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grpId="0" nodeType="clickEffect">
                                  <p:stCondLst>
                                    <p:cond delay="0"/>
                                  </p:stCondLst>
                                  <p:iterate type="lt">
                                    <p:tmAbs val="25"/>
                                  </p:iterate>
                                  <p:childTnLst>
                                    <p:set>
                                      <p:cBhvr override="childStyle">
                                        <p:cTn id="18"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Grp="1" noChangeArrowheads="1"/>
          </p:cNvSpPr>
          <p:nvPr>
            <p:ph type="title" sz="quarter"/>
          </p:nvPr>
        </p:nvSpPr>
        <p:spPr/>
        <p:txBody>
          <a:bodyPr/>
          <a:lstStyle/>
          <a:p>
            <a:r>
              <a:rPr lang="en-US" dirty="0"/>
              <a:t>Examples</a:t>
            </a:r>
          </a:p>
        </p:txBody>
      </p:sp>
      <p:pic>
        <p:nvPicPr>
          <p:cNvPr id="6" name="World Cup mean shift tracking 3">
            <a:hlinkClick r:id="" action="ppaction://media"/>
          </p:cNvPr>
          <p:cNvPicPr>
            <a:picLocks noGrp="1" noChangeAspect="1"/>
          </p:cNvPicPr>
          <p:nvPr>
            <p:ph sz="quarter" idx="3"/>
            <a:videoFile r:link="rId2"/>
            <p:extLst>
              <p:ext uri="{DAA4B4D4-6D71-4841-9C94-3DE7FCFB9230}">
                <p14:media xmlns:p14="http://schemas.microsoft.com/office/powerpoint/2010/main" r:embed="rId1"/>
              </p:ext>
            </p:extLst>
          </p:nvPr>
        </p:nvPicPr>
        <p:blipFill>
          <a:blip r:embed="rId4"/>
          <a:stretch>
            <a:fillRect/>
          </a:stretch>
        </p:blipFill>
        <p:spPr>
          <a:xfrm>
            <a:off x="339500" y="994681"/>
            <a:ext cx="7556500" cy="5667375"/>
          </a:xfrm>
          <a:prstGeom prst="rect">
            <a:avLst/>
          </a:prstGeom>
          <a:noFill/>
          <a:ln>
            <a:noFill/>
          </a:ln>
        </p:spPr>
      </p:pic>
    </p:spTree>
    <p:extLst>
      <p:ext uri="{BB962C8B-B14F-4D97-AF65-F5344CB8AC3E}">
        <p14:creationId xmlns:p14="http://schemas.microsoft.com/office/powerpoint/2010/main" val="42846670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p:txBody>
          <a:bodyPr/>
          <a:lstStyle/>
          <a:p>
            <a:pPr algn="ctr"/>
            <a:r>
              <a:rPr lang="en-US" dirty="0"/>
              <a:t>Other </a:t>
            </a:r>
            <a:r>
              <a:rPr lang="en-US" dirty="0" smtClean="0"/>
              <a:t>Mean Shift </a:t>
            </a:r>
            <a:r>
              <a:rPr lang="en-US" dirty="0"/>
              <a:t>Applications</a:t>
            </a:r>
          </a:p>
        </p:txBody>
      </p:sp>
    </p:spTree>
    <p:extLst>
      <p:ext uri="{BB962C8B-B14F-4D97-AF65-F5344CB8AC3E}">
        <p14:creationId xmlns:p14="http://schemas.microsoft.com/office/powerpoint/2010/main" val="36591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p:txBody>
          <a:bodyPr/>
          <a:lstStyle/>
          <a:p>
            <a:r>
              <a:rPr lang="en-US"/>
              <a:t>Edge Preserving Smoothing</a:t>
            </a:r>
          </a:p>
        </p:txBody>
      </p:sp>
      <p:pic>
        <p:nvPicPr>
          <p:cNvPr id="9831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448186" y="2477691"/>
            <a:ext cx="2567657" cy="2911078"/>
          </a:xfrm>
          <a:noFill/>
          <a:ln/>
        </p:spPr>
      </p:pic>
    </p:spTree>
    <p:extLst>
      <p:ext uri="{BB962C8B-B14F-4D97-AF65-F5344CB8AC3E}">
        <p14:creationId xmlns:p14="http://schemas.microsoft.com/office/powerpoint/2010/main" val="662653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Segmentation</a:t>
            </a:r>
          </a:p>
        </p:txBody>
      </p:sp>
      <p:pic>
        <p:nvPicPr>
          <p:cNvPr id="10240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2939" y="2401991"/>
            <a:ext cx="3857625" cy="2693194"/>
          </a:xfrm>
          <a:noFill/>
          <a:ln/>
        </p:spPr>
      </p:pic>
    </p:spTree>
    <p:extLst>
      <p:ext uri="{BB962C8B-B14F-4D97-AF65-F5344CB8AC3E}">
        <p14:creationId xmlns:p14="http://schemas.microsoft.com/office/powerpoint/2010/main" val="30413092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Contour Detection</a:t>
            </a:r>
          </a:p>
        </p:txBody>
      </p:sp>
      <p:pic>
        <p:nvPicPr>
          <p:cNvPr id="10035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949400" y="3401087"/>
            <a:ext cx="3565229" cy="1064286"/>
          </a:xfrm>
          <a:noFill/>
          <a:ln/>
        </p:spPr>
      </p:pic>
    </p:spTree>
    <p:extLst>
      <p:ext uri="{BB962C8B-B14F-4D97-AF65-F5344CB8AC3E}">
        <p14:creationId xmlns:p14="http://schemas.microsoft.com/office/powerpoint/2010/main" val="210696298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6243" y="2065565"/>
            <a:ext cx="3871017" cy="3366747"/>
          </a:xfrm>
          <a:prstGeom prst="rect">
            <a:avLst/>
          </a:prstGeom>
        </p:spPr>
      </p:pic>
    </p:spTree>
    <p:extLst>
      <p:ext uri="{BB962C8B-B14F-4D97-AF65-F5344CB8AC3E}">
        <p14:creationId xmlns:p14="http://schemas.microsoft.com/office/powerpoint/2010/main" val="2835263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Definition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1800" dirty="0">
                <a:solidFill>
                  <a:schemeClr val="bg1">
                    <a:lumMod val="50000"/>
                  </a:schemeClr>
                </a:solidFill>
              </a:rPr>
              <a:t>Object tracking is the problem of determining </a:t>
            </a:r>
          </a:p>
          <a:p>
            <a:pPr marL="0" indent="0">
              <a:buNone/>
            </a:pPr>
            <a:r>
              <a:rPr lang="en-US" sz="1800" dirty="0">
                <a:solidFill>
                  <a:schemeClr val="bg1">
                    <a:lumMod val="50000"/>
                  </a:schemeClr>
                </a:solidFill>
              </a:rPr>
              <a:t>(estimating) the positions and other relevant </a:t>
            </a:r>
          </a:p>
          <a:p>
            <a:pPr marL="0" indent="0">
              <a:buNone/>
            </a:pPr>
            <a:r>
              <a:rPr lang="en-US" sz="1800" dirty="0">
                <a:solidFill>
                  <a:schemeClr val="bg1">
                    <a:lumMod val="50000"/>
                  </a:schemeClr>
                </a:solidFill>
              </a:rPr>
              <a:t>information of moving objects in image sequences</a:t>
            </a:r>
            <a:r>
              <a:rPr lang="en-US" sz="1800" dirty="0"/>
              <a:t>.</a:t>
            </a:r>
          </a:p>
        </p:txBody>
      </p:sp>
    </p:spTree>
    <p:extLst>
      <p:ext uri="{BB962C8B-B14F-4D97-AF65-F5344CB8AC3E}">
        <p14:creationId xmlns:p14="http://schemas.microsoft.com/office/powerpoint/2010/main" val="20685201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 In Reliable Object Tracking</a:t>
            </a:r>
            <a:endParaRPr lang="en-US" dirty="0"/>
          </a:p>
        </p:txBody>
      </p:sp>
      <p:sp>
        <p:nvSpPr>
          <p:cNvPr id="3" name="Content Placeholder 2"/>
          <p:cNvSpPr>
            <a:spLocks noGrp="1"/>
          </p:cNvSpPr>
          <p:nvPr>
            <p:ph idx="1"/>
          </p:nvPr>
        </p:nvSpPr>
        <p:spPr/>
        <p:txBody>
          <a:bodyPr>
            <a:noAutofit/>
          </a:bodyPr>
          <a:lstStyle/>
          <a:p>
            <a:r>
              <a:rPr lang="en-US" sz="2400" dirty="0"/>
              <a:t>Rapid appearance changes caused by </a:t>
            </a:r>
          </a:p>
          <a:p>
            <a:pPr lvl="1">
              <a:buFont typeface="Wingdings" panose="05000000000000000000" pitchFamily="2" charset="2"/>
              <a:buChar char="Ø"/>
            </a:pPr>
            <a:r>
              <a:rPr lang="en-US" sz="2000" dirty="0"/>
              <a:t>image noise,</a:t>
            </a:r>
          </a:p>
          <a:p>
            <a:pPr lvl="1">
              <a:buFont typeface="Wingdings" panose="05000000000000000000" pitchFamily="2" charset="2"/>
              <a:buChar char="Ø"/>
            </a:pPr>
            <a:r>
              <a:rPr lang="en-US" sz="2000" dirty="0"/>
              <a:t>illumination changes, </a:t>
            </a:r>
          </a:p>
          <a:p>
            <a:pPr lvl="1">
              <a:buFont typeface="Wingdings" panose="05000000000000000000" pitchFamily="2" charset="2"/>
              <a:buChar char="Ø"/>
            </a:pPr>
            <a:r>
              <a:rPr lang="en-US" sz="2000" dirty="0"/>
              <a:t>non-rigid motion, </a:t>
            </a:r>
          </a:p>
          <a:p>
            <a:pPr lvl="1">
              <a:buFont typeface="Wingdings" panose="05000000000000000000" pitchFamily="2" charset="2"/>
              <a:buChar char="Ø"/>
            </a:pPr>
            <a:r>
              <a:rPr lang="en-US" sz="2000" dirty="0"/>
              <a:t>...</a:t>
            </a:r>
          </a:p>
          <a:p>
            <a:r>
              <a:rPr lang="en-US" sz="2400" dirty="0"/>
              <a:t> Non-stable background</a:t>
            </a:r>
          </a:p>
          <a:p>
            <a:pPr lvl="1">
              <a:buFont typeface="Wingdings" panose="05000000000000000000" pitchFamily="2" charset="2"/>
              <a:buChar char="Ø"/>
            </a:pPr>
            <a:r>
              <a:rPr lang="en-US" sz="2000" dirty="0"/>
              <a:t>Interaction between multiple objects</a:t>
            </a:r>
          </a:p>
          <a:p>
            <a:pPr lvl="1">
              <a:buFont typeface="Wingdings" panose="05000000000000000000" pitchFamily="2" charset="2"/>
              <a:buChar char="Ø"/>
            </a:pPr>
            <a:r>
              <a:rPr lang="en-US" sz="2000" dirty="0"/>
              <a:t>...</a:t>
            </a:r>
          </a:p>
        </p:txBody>
      </p:sp>
    </p:spTree>
    <p:extLst>
      <p:ext uri="{BB962C8B-B14F-4D97-AF65-F5344CB8AC3E}">
        <p14:creationId xmlns:p14="http://schemas.microsoft.com/office/powerpoint/2010/main" val="3799681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racking in a noisy sequence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8232" y="2082800"/>
            <a:ext cx="5175250" cy="3881437"/>
          </a:xfrm>
        </p:spPr>
      </p:pic>
      <p:sp>
        <p:nvSpPr>
          <p:cNvPr id="5" name="Title 1"/>
          <p:cNvSpPr txBox="1">
            <a:spLocks/>
          </p:cNvSpPr>
          <p:nvPr/>
        </p:nvSpPr>
        <p:spPr>
          <a:xfrm>
            <a:off x="761999" y="762000"/>
            <a:ext cx="6347713"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Difficulties In Reliable Object Tracking</a:t>
            </a:r>
            <a:endParaRPr lang="en-US" dirty="0"/>
          </a:p>
        </p:txBody>
      </p:sp>
      <p:sp>
        <p:nvSpPr>
          <p:cNvPr id="7" name="TextBox 6"/>
          <p:cNvSpPr txBox="1"/>
          <p:nvPr/>
        </p:nvSpPr>
        <p:spPr>
          <a:xfrm>
            <a:off x="761999" y="6167437"/>
            <a:ext cx="7170057" cy="369332"/>
          </a:xfrm>
          <a:prstGeom prst="rect">
            <a:avLst/>
          </a:prstGeom>
          <a:noFill/>
        </p:spPr>
        <p:txBody>
          <a:bodyPr wrap="square" rtlCol="0">
            <a:spAutoFit/>
          </a:bodyPr>
          <a:lstStyle/>
          <a:p>
            <a:r>
              <a:rPr lang="en-US" dirty="0"/>
              <a:t>Robust Density Comparison for Visual Tracking (BMVC 2009)</a:t>
            </a:r>
          </a:p>
        </p:txBody>
      </p:sp>
      <p:sp>
        <p:nvSpPr>
          <p:cNvPr id="8" name="TextBox 7"/>
          <p:cNvSpPr txBox="1"/>
          <p:nvPr/>
        </p:nvSpPr>
        <p:spPr>
          <a:xfrm rot="19406232">
            <a:off x="3507162" y="4321274"/>
            <a:ext cx="2969051" cy="954107"/>
          </a:xfrm>
          <a:prstGeom prst="rect">
            <a:avLst/>
          </a:prstGeom>
          <a:noFill/>
        </p:spPr>
        <p:txBody>
          <a:bodyPr wrap="square" rtlCol="0">
            <a:spAutoFit/>
          </a:bodyPr>
          <a:lstStyle/>
          <a:p>
            <a:pPr algn="ctr"/>
            <a:r>
              <a:rPr lang="en-US" sz="2800" dirty="0" smtClean="0">
                <a:solidFill>
                  <a:srgbClr val="FFFF00"/>
                </a:solidFill>
              </a:rPr>
              <a:t>Difficult, but not impossible!</a:t>
            </a:r>
            <a:endParaRPr lang="en-US" sz="2800" dirty="0">
              <a:solidFill>
                <a:srgbClr val="FFFF00"/>
              </a:solidFill>
            </a:endParaRPr>
          </a:p>
        </p:txBody>
      </p:sp>
    </p:spTree>
    <p:extLst>
      <p:ext uri="{BB962C8B-B14F-4D97-AF65-F5344CB8AC3E}">
        <p14:creationId xmlns:p14="http://schemas.microsoft.com/office/powerpoint/2010/main" val="405883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1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Difficulties In Reliable Object Tracking</a:t>
            </a:r>
          </a:p>
        </p:txBody>
      </p:sp>
      <p:pic>
        <p:nvPicPr>
          <p:cNvPr id="4" name="Mean shift.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95322" y="1930400"/>
            <a:ext cx="6776265" cy="3810907"/>
          </a:xfrm>
        </p:spPr>
      </p:pic>
    </p:spTree>
    <p:extLst>
      <p:ext uri="{BB962C8B-B14F-4D97-AF65-F5344CB8AC3E}">
        <p14:creationId xmlns:p14="http://schemas.microsoft.com/office/powerpoint/2010/main" val="298716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1106</TotalTime>
  <Words>1045</Words>
  <Application>Microsoft Office PowerPoint</Application>
  <PresentationFormat>On-screen Show (4:3)</PresentationFormat>
  <Paragraphs>251</Paragraphs>
  <Slides>44</Slides>
  <Notes>20</Notes>
  <HiddenSlides>0</HiddenSlides>
  <MMClips>5</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47" baseType="lpstr">
      <vt:lpstr>Facet</vt:lpstr>
      <vt:lpstr>Chart</vt:lpstr>
      <vt:lpstr>Equation</vt:lpstr>
      <vt:lpstr>Introduction To Tracking</vt:lpstr>
      <vt:lpstr>PowerPoint Presentation</vt:lpstr>
      <vt:lpstr>DYNAMIC SCENE ANALYSIS </vt:lpstr>
      <vt:lpstr>Typical Applications</vt:lpstr>
      <vt:lpstr>Example Application</vt:lpstr>
      <vt:lpstr>Object Tracking Definition</vt:lpstr>
      <vt:lpstr>Difficulties In Reliable Object Tracking</vt:lpstr>
      <vt:lpstr>PowerPoint Presentation</vt:lpstr>
      <vt:lpstr>Difficulties In Reliable Object Tracking</vt:lpstr>
      <vt:lpstr>Motion Estimation</vt:lpstr>
      <vt:lpstr>Block Matching Method</vt:lpstr>
      <vt:lpstr>Block Matching Method</vt:lpstr>
      <vt:lpstr>Block Matching Method</vt:lpstr>
      <vt:lpstr>Optical Flow  Motion Field</vt:lpstr>
      <vt:lpstr>Visible Motion and True Motion</vt:lpstr>
      <vt:lpstr>Local Features for Tracking</vt:lpstr>
      <vt:lpstr>Aperture Problem</vt:lpstr>
      <vt:lpstr>The Aperture Problem</vt:lpstr>
      <vt:lpstr>The Aperture Problem</vt:lpstr>
      <vt:lpstr>Tracking Methods</vt:lpstr>
      <vt:lpstr>Mean-Shift </vt:lpstr>
      <vt:lpstr>Motivation </vt:lpstr>
      <vt:lpstr>Mean Shift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 Shift Vector</vt:lpstr>
      <vt:lpstr>Mean Shift Vector</vt:lpstr>
      <vt:lpstr>A Quick PDF Definition</vt:lpstr>
      <vt:lpstr>Mean-Shift Object Tracking Target Representation</vt:lpstr>
      <vt:lpstr>Mean-Shift Object Tracking PDF Representation</vt:lpstr>
      <vt:lpstr>Mean-Shift Object Tracking Target Localization Algorithm</vt:lpstr>
      <vt:lpstr>Mean Shift</vt:lpstr>
      <vt:lpstr>Mean Shift</vt:lpstr>
      <vt:lpstr>Examples</vt:lpstr>
      <vt:lpstr>Examples</vt:lpstr>
      <vt:lpstr>Other Mean Shift Applications</vt:lpstr>
      <vt:lpstr>Edge Preserving Smoothing</vt:lpstr>
      <vt:lpstr>Segmentation</vt:lpstr>
      <vt:lpstr>Contour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Tracking</dc:title>
  <dc:creator>mario haddad</dc:creator>
  <cp:lastModifiedBy>ue</cp:lastModifiedBy>
  <cp:revision>136</cp:revision>
  <dcterms:created xsi:type="dcterms:W3CDTF">2013-11-04T07:20:46Z</dcterms:created>
  <dcterms:modified xsi:type="dcterms:W3CDTF">2020-10-05T05:21:46Z</dcterms:modified>
</cp:coreProperties>
</file>